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7" r:id="rId2"/>
    <p:sldId id="258" r:id="rId3"/>
    <p:sldId id="259" r:id="rId4"/>
    <p:sldId id="260" r:id="rId5"/>
    <p:sldId id="261" r:id="rId6"/>
    <p:sldId id="264" r:id="rId7"/>
    <p:sldId id="263" r:id="rId8"/>
    <p:sldId id="262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>
        <p:scale>
          <a:sx n="120" d="100"/>
          <a:sy n="120" d="100"/>
        </p:scale>
        <p:origin x="-12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570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747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143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80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173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032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884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095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740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849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98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854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53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585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566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98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945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2FFB779-270B-4192-84BA-A697F48306DC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99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6505748-0BEB-49C3-91D4-62698FCC9207}"/>
              </a:ext>
            </a:extLst>
          </p:cNvPr>
          <p:cNvSpPr txBox="1"/>
          <p:nvPr/>
        </p:nvSpPr>
        <p:spPr>
          <a:xfrm>
            <a:off x="2895600" y="2438400"/>
            <a:ext cx="7247964" cy="230832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800" dirty="0" smtClean="0"/>
              <a:t>Утилизации </a:t>
            </a:r>
            <a:r>
              <a:rPr lang="ru-RU" sz="4800" dirty="0"/>
              <a:t>бытовых отходов – проблема и пути её </a:t>
            </a:r>
            <a:r>
              <a:rPr lang="ru-RU" sz="4800" dirty="0" smtClean="0"/>
              <a:t>решения</a:t>
            </a:r>
            <a:endParaRPr lang="ru-RU" sz="4800" b="1" dirty="0">
              <a:solidFill>
                <a:srgbClr val="00B0F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#</a:t>
            </a:r>
            <a:r>
              <a:rPr lang="ru-RU" dirty="0" err="1">
                <a:solidFill>
                  <a:srgbClr val="FF0000"/>
                </a:solidFill>
              </a:rPr>
              <a:t>ВместеЯрче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73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5339E5F-B6DE-44C6-995C-B7D4387C308D}"/>
              </a:ext>
            </a:extLst>
          </p:cNvPr>
          <p:cNvSpPr txBox="1"/>
          <p:nvPr/>
        </p:nvSpPr>
        <p:spPr>
          <a:xfrm>
            <a:off x="1228725" y="66675"/>
            <a:ext cx="10762223" cy="101566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/>
              <a:t>В кв</a:t>
            </a:r>
            <a:r>
              <a:rPr lang="ru-RU" sz="2000" dirty="0"/>
              <a:t>артире было подсчитано 34 предмета утилизации: 10 светодиодных ламп, 6 аккумуляторов от телефонов, непригодных к использованию, 16 батареек (от компьютерных мышек, часов, пультов), 2 термометра.</a:t>
            </a:r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xmlns="" id="{6A1A1CDF-2026-4FCA-8753-B828FAD3A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3925" y="3926636"/>
            <a:ext cx="2654579" cy="2664104"/>
          </a:xfrm>
          <a:prstGeom prst="rect">
            <a:avLst/>
          </a:prstGeom>
        </p:spPr>
      </p:pic>
      <p:pic>
        <p:nvPicPr>
          <p:cNvPr id="9" name="Рисунок 9" descr="PY3O7JlBhwM.jpg">
            <a:extLst>
              <a:ext uri="{FF2B5EF4-FFF2-40B4-BE49-F238E27FC236}">
                <a16:creationId xmlns:a16="http://schemas.microsoft.com/office/drawing/2014/main" xmlns="" id="{716E3254-5B6F-444C-88CD-3FBF80AE9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052782"/>
            <a:ext cx="2659156" cy="2659156"/>
          </a:xfrm>
          <a:prstGeom prst="rect">
            <a:avLst/>
          </a:prstGeom>
        </p:spPr>
      </p:pic>
      <p:pic>
        <p:nvPicPr>
          <p:cNvPr id="11" name="Рисунок 11" descr="_esr8uIm00A.jpg">
            <a:extLst>
              <a:ext uri="{FF2B5EF4-FFF2-40B4-BE49-F238E27FC236}">
                <a16:creationId xmlns:a16="http://schemas.microsoft.com/office/drawing/2014/main" xmlns="" id="{FA495015-EF9D-412B-B721-286B189DA7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4650" y="1009650"/>
            <a:ext cx="2743200" cy="2743200"/>
          </a:xfrm>
          <a:prstGeom prst="rect">
            <a:avLst/>
          </a:prstGeom>
        </p:spPr>
      </p:pic>
      <p:pic>
        <p:nvPicPr>
          <p:cNvPr id="13" name="Рисунок 13" descr="ptXNLUrsnc0.jpg">
            <a:extLst>
              <a:ext uri="{FF2B5EF4-FFF2-40B4-BE49-F238E27FC236}">
                <a16:creationId xmlns:a16="http://schemas.microsoft.com/office/drawing/2014/main" xmlns="" id="{093A2669-E5A6-4AF1-B9F1-735CB500DF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421" y="3962400"/>
            <a:ext cx="2743200" cy="2743200"/>
          </a:xfrm>
          <a:prstGeom prst="rect">
            <a:avLst/>
          </a:prstGeom>
        </p:spPr>
      </p:pic>
      <p:pic>
        <p:nvPicPr>
          <p:cNvPr id="15" name="Рисунок 15" descr="ss9Vs7y2wjk.jpg">
            <a:extLst>
              <a:ext uri="{FF2B5EF4-FFF2-40B4-BE49-F238E27FC236}">
                <a16:creationId xmlns:a16="http://schemas.microsoft.com/office/drawing/2014/main" xmlns="" id="{7FC60C95-34B7-4BCA-AB84-6CA5DE0EC5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3600" y="1039532"/>
            <a:ext cx="2086088" cy="2783168"/>
          </a:xfrm>
          <a:prstGeom prst="rect">
            <a:avLst/>
          </a:prstGeom>
        </p:spPr>
      </p:pic>
      <p:pic>
        <p:nvPicPr>
          <p:cNvPr id="17" name="Рисунок 17" descr="VQ9_nMUjfio.jpg">
            <a:extLst>
              <a:ext uri="{FF2B5EF4-FFF2-40B4-BE49-F238E27FC236}">
                <a16:creationId xmlns:a16="http://schemas.microsoft.com/office/drawing/2014/main" xmlns="" id="{C8384F0F-F6D2-43F5-A81E-8E35A245EA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7300" y="3926636"/>
            <a:ext cx="2743200" cy="2743200"/>
          </a:xfrm>
          <a:prstGeom prst="rect">
            <a:avLst/>
          </a:prstGeom>
        </p:spPr>
      </p:pic>
      <p:pic>
        <p:nvPicPr>
          <p:cNvPr id="19" name="Рисунок 19" descr="idNUOFwCMcQ.jpg">
            <a:extLst>
              <a:ext uri="{FF2B5EF4-FFF2-40B4-BE49-F238E27FC236}">
                <a16:creationId xmlns:a16="http://schemas.microsoft.com/office/drawing/2014/main" xmlns="" id="{17B5A682-C0D9-48DF-B959-876CA62F16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3800" y="1031127"/>
            <a:ext cx="2642348" cy="264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0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1980A75-FCF2-466F-BFB0-6FA8EDDE6240}"/>
              </a:ext>
            </a:extLst>
          </p:cNvPr>
          <p:cNvSpPr txBox="1"/>
          <p:nvPr/>
        </p:nvSpPr>
        <p:spPr>
          <a:xfrm>
            <a:off x="4726801" y="419100"/>
            <a:ext cx="7339759" cy="624786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>
                <a:solidFill>
                  <a:srgbClr val="333333"/>
                </a:solidFill>
                <a:latin typeface="Arial"/>
                <a:cs typeface="Arial"/>
              </a:rPr>
              <a:t>Утилизация</a:t>
            </a:r>
            <a:r>
              <a:rPr lang="ru-RU" sz="2000" dirty="0">
                <a:solidFill>
                  <a:srgbClr val="333333"/>
                </a:solidFill>
                <a:latin typeface="Arial"/>
                <a:cs typeface="Arial"/>
              </a:rPr>
              <a:t> - это переработка вторсырья, отходов, мусора на новый товар, продукт, материал. Это никак не уничтожение мусора, а лишь изменение его структуры, с целью использования материала повторно. </a:t>
            </a:r>
          </a:p>
          <a:p>
            <a:endParaRPr lang="ru-RU" sz="2000" b="1" dirty="0">
              <a:solidFill>
                <a:srgbClr val="333333"/>
              </a:solidFill>
              <a:latin typeface="Arial"/>
              <a:cs typeface="Arial"/>
            </a:endParaRPr>
          </a:p>
          <a:p>
            <a:r>
              <a:rPr lang="ru-RU" sz="2000" b="1" dirty="0">
                <a:solidFill>
                  <a:srgbClr val="333333"/>
                </a:solidFill>
                <a:latin typeface="Arial"/>
                <a:cs typeface="Arial"/>
              </a:rPr>
              <a:t>Виды утилизации:</a:t>
            </a:r>
          </a:p>
          <a:p>
            <a:pPr marL="342900" indent="-342900">
              <a:buFont typeface="Arial"/>
              <a:buChar char="•"/>
            </a:pPr>
            <a:r>
              <a:rPr lang="ru-RU" sz="2000" dirty="0">
                <a:solidFill>
                  <a:srgbClr val="333333"/>
                </a:solidFill>
                <a:latin typeface="Arial"/>
                <a:cs typeface="Arial"/>
              </a:rPr>
              <a:t>Складирование отходов — деятельность, связанная с упорядоченным размещением отходов в помещениях, сооружениях, на отведенных для этого участках территории в целях контролируемого хранения в течение определенного интервала времени</a:t>
            </a:r>
          </a:p>
          <a:p>
            <a:pPr marL="342900" indent="-342900">
              <a:buFont typeface="Arial"/>
              <a:buChar char="•"/>
            </a:pPr>
            <a:r>
              <a:rPr lang="ru-RU" sz="2000" dirty="0">
                <a:solidFill>
                  <a:srgbClr val="333333"/>
                </a:solidFill>
                <a:latin typeface="Arial"/>
                <a:cs typeface="Arial"/>
              </a:rPr>
              <a:t>Складирование отходов — деятельность, связанная с упорядоченным размещением отходов в помещениях, сооружениях, на отведенных для этого участках территории в целях контролируемого хранения в течение определенного интервала времени</a:t>
            </a:r>
          </a:p>
          <a:p>
            <a:pPr marL="342900" indent="-342900">
              <a:buFont typeface="Arial"/>
              <a:buChar char="•"/>
            </a:pPr>
            <a:r>
              <a:rPr lang="ru-RU" sz="2000" dirty="0">
                <a:solidFill>
                  <a:srgbClr val="333333"/>
                </a:solidFill>
                <a:latin typeface="Arial"/>
                <a:cs typeface="Arial"/>
              </a:rPr>
              <a:t>Компостирование - это технология переработки отходов, основанная на их естественном </a:t>
            </a:r>
            <a:r>
              <a:rPr lang="ru-RU" sz="2000" dirty="0" err="1">
                <a:solidFill>
                  <a:srgbClr val="333333"/>
                </a:solidFill>
                <a:latin typeface="Arial"/>
                <a:cs typeface="Arial"/>
              </a:rPr>
              <a:t>биоразложении</a:t>
            </a:r>
            <a:r>
              <a:rPr lang="ru-RU" sz="2000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</a:p>
          <a:p>
            <a:pPr marL="342900" indent="-342900">
              <a:buFont typeface="Arial"/>
              <a:buChar char="•"/>
            </a:pPr>
            <a:r>
              <a:rPr lang="ru-RU" sz="2000" dirty="0">
                <a:solidFill>
                  <a:srgbClr val="333333"/>
                </a:solidFill>
                <a:latin typeface="Arial"/>
                <a:cs typeface="Arial"/>
              </a:rPr>
              <a:t>Пиролиз — это процесс разложения вещества при высокотемпературном режиме и отсутствии кислорода.</a:t>
            </a:r>
            <a:r>
              <a:rPr lang="ru-RU" dirty="0">
                <a:solidFill>
                  <a:srgbClr val="333333"/>
                </a:solidFill>
                <a:latin typeface="Arial"/>
                <a:cs typeface="Arial"/>
              </a:rPr>
              <a:t> 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015C76EF-1280-4702-8D21-39307196F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71475"/>
            <a:ext cx="4251019" cy="2825658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xmlns="" id="{3EE61A3C-E9DA-4980-880A-2DB369361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99" y="3686175"/>
            <a:ext cx="4341439" cy="288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1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B963BF6-FACA-4C46-A3A1-58E30BD04B1B}"/>
              </a:ext>
            </a:extLst>
          </p:cNvPr>
          <p:cNvSpPr txBox="1"/>
          <p:nvPr/>
        </p:nvSpPr>
        <p:spPr>
          <a:xfrm>
            <a:off x="1162050" y="66115"/>
            <a:ext cx="10760261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/>
              <a:t>В нашем городе существует несколько пунктов по сбору опасных отходов, находящихся по адресам: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0732737-538D-462D-B7DB-533D1767A875}"/>
              </a:ext>
            </a:extLst>
          </p:cNvPr>
          <p:cNvSpPr txBox="1"/>
          <p:nvPr/>
        </p:nvSpPr>
        <p:spPr>
          <a:xfrm>
            <a:off x="6305550" y="942975"/>
            <a:ext cx="6096000" cy="34778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b="1" dirty="0">
                <a:solidFill>
                  <a:srgbClr val="555555"/>
                </a:solidFill>
                <a:latin typeface="Open Sans"/>
              </a:rPr>
              <a:t>1. "Эльдорадо" (прием батареек)</a:t>
            </a:r>
          </a:p>
          <a:p>
            <a:r>
              <a:rPr lang="ru-RU" sz="1600" i="1" dirty="0">
                <a:solidFill>
                  <a:srgbClr val="555555"/>
                </a:solidFill>
                <a:latin typeface="Open Sans"/>
              </a:rPr>
              <a:t>150052, г. Ярославль, ул. Ленинградский проспект, 49А</a:t>
            </a:r>
          </a:p>
          <a:p>
            <a:r>
              <a:rPr lang="ru-RU" sz="1600" i="1" dirty="0">
                <a:solidFill>
                  <a:srgbClr val="555555"/>
                </a:solidFill>
                <a:latin typeface="Open Sans"/>
              </a:rPr>
              <a:t>150023, г. Ярославль, Московский проспект, 108</a:t>
            </a:r>
            <a:endParaRPr lang="ru-RU" sz="1600">
              <a:solidFill>
                <a:srgbClr val="555555"/>
              </a:solidFill>
              <a:latin typeface="Open Sans"/>
            </a:endParaRPr>
          </a:p>
          <a:p>
            <a:r>
              <a:rPr lang="ru-RU" sz="1600" i="1" dirty="0">
                <a:solidFill>
                  <a:srgbClr val="555555"/>
                </a:solidFill>
                <a:latin typeface="Open Sans"/>
              </a:rPr>
              <a:t>150518, г. Ярославль, пос. Красный Бор, 1</a:t>
            </a:r>
          </a:p>
          <a:p>
            <a:r>
              <a:rPr lang="ru-RU" sz="1600" b="1" dirty="0">
                <a:solidFill>
                  <a:srgbClr val="555555"/>
                </a:solidFill>
                <a:latin typeface="Open Sans"/>
              </a:rPr>
              <a:t>2. ООО "Ведущая Утилизирующая Компания"</a:t>
            </a:r>
            <a:endParaRPr lang="ru-RU" sz="1600"/>
          </a:p>
          <a:p>
            <a:r>
              <a:rPr lang="ru-RU" sz="1600" i="1" dirty="0">
                <a:solidFill>
                  <a:srgbClr val="555555"/>
                </a:solidFill>
                <a:latin typeface="Open Sans"/>
              </a:rPr>
              <a:t>150042, г. Ярославль, ул. </a:t>
            </a:r>
            <a:r>
              <a:rPr lang="ru-RU" sz="1600" i="1" dirty="0" err="1">
                <a:solidFill>
                  <a:srgbClr val="555555"/>
                </a:solidFill>
                <a:latin typeface="Open Sans"/>
              </a:rPr>
              <a:t>Тутаевское</a:t>
            </a:r>
            <a:r>
              <a:rPr lang="ru-RU" sz="1600" i="1" dirty="0">
                <a:solidFill>
                  <a:srgbClr val="555555"/>
                </a:solidFill>
                <a:latin typeface="Open Sans"/>
              </a:rPr>
              <a:t> шоссе, 24</a:t>
            </a:r>
          </a:p>
          <a:p>
            <a:r>
              <a:rPr lang="ru-RU" sz="1600" i="1" dirty="0">
                <a:solidFill>
                  <a:srgbClr val="555555"/>
                </a:solidFill>
                <a:latin typeface="Open Sans"/>
              </a:rPr>
              <a:t>150040, г. Ярославль, проспект Ленина, 29, к51</a:t>
            </a:r>
            <a:endParaRPr lang="ru-RU" sz="1600">
              <a:solidFill>
                <a:srgbClr val="555555"/>
              </a:solidFill>
              <a:latin typeface="Open Sans"/>
            </a:endParaRPr>
          </a:p>
          <a:p>
            <a:r>
              <a:rPr lang="ru-RU" sz="1600" b="1" dirty="0">
                <a:solidFill>
                  <a:srgbClr val="555555"/>
                </a:solidFill>
                <a:latin typeface="Open Sans"/>
              </a:rPr>
              <a:t>3. МУП "САХ"</a:t>
            </a:r>
          </a:p>
          <a:p>
            <a:r>
              <a:rPr lang="ru-RU" sz="1600" i="1" dirty="0">
                <a:solidFill>
                  <a:srgbClr val="555555"/>
                </a:solidFill>
                <a:latin typeface="Open Sans"/>
              </a:rPr>
              <a:t>150023, г. Ярославль, проспект Московский, 110А</a:t>
            </a:r>
            <a:endParaRPr lang="ru-RU" sz="1600" i="1">
              <a:solidFill>
                <a:srgbClr val="0000CC"/>
              </a:solidFill>
              <a:latin typeface="Open Sans"/>
            </a:endParaRPr>
          </a:p>
          <a:p>
            <a:r>
              <a:rPr lang="ru-RU" sz="1600" b="1" dirty="0">
                <a:solidFill>
                  <a:srgbClr val="555555"/>
                </a:solidFill>
                <a:latin typeface="Open Sans"/>
              </a:rPr>
              <a:t>4. ООО "Дельта"</a:t>
            </a:r>
          </a:p>
          <a:p>
            <a:r>
              <a:rPr lang="ru-RU" sz="1600" i="1" dirty="0">
                <a:solidFill>
                  <a:srgbClr val="555555"/>
                </a:solidFill>
                <a:latin typeface="Open Sans"/>
              </a:rPr>
              <a:t>150003, г. Ярославль, ул. Выставочная, 12</a:t>
            </a:r>
            <a:endParaRPr lang="ru-RU" sz="1600">
              <a:solidFill>
                <a:srgbClr val="555555"/>
              </a:solidFill>
              <a:latin typeface="Open Sans"/>
            </a:endParaRPr>
          </a:p>
          <a:p>
            <a:r>
              <a:rPr lang="ru-RU" sz="1600" b="1" dirty="0">
                <a:solidFill>
                  <a:srgbClr val="555555"/>
                </a:solidFill>
                <a:latin typeface="Open Sans"/>
              </a:rPr>
              <a:t>5. "</a:t>
            </a:r>
            <a:r>
              <a:rPr lang="ru-RU" sz="1600" b="1" dirty="0" err="1">
                <a:solidFill>
                  <a:srgbClr val="555555"/>
                </a:solidFill>
                <a:latin typeface="Open Sans"/>
              </a:rPr>
              <a:t>ЭкоТранс</a:t>
            </a:r>
            <a:r>
              <a:rPr lang="ru-RU" sz="1600" b="1" dirty="0">
                <a:solidFill>
                  <a:srgbClr val="555555"/>
                </a:solidFill>
                <a:latin typeface="Open Sans"/>
              </a:rPr>
              <a:t>-Сервис"</a:t>
            </a:r>
          </a:p>
          <a:p>
            <a:r>
              <a:rPr lang="ru-RU" sz="1600" i="1" dirty="0">
                <a:solidFill>
                  <a:srgbClr val="555555"/>
                </a:solidFill>
                <a:latin typeface="Open Sans"/>
              </a:rPr>
              <a:t>150031, г. Ярославль, 1-ый Промышленный проезд, 10</a:t>
            </a:r>
            <a:endParaRPr lang="ru-RU" sz="1600">
              <a:solidFill>
                <a:srgbClr val="555555"/>
              </a:solidFill>
              <a:latin typeface="Open Sans"/>
            </a:endParaRPr>
          </a:p>
          <a:p>
            <a:endParaRPr lang="ru-RU" sz="1200" i="1" dirty="0">
              <a:solidFill>
                <a:srgbClr val="555555"/>
              </a:solidFill>
              <a:latin typeface="Open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08E3F50-00F1-422A-A4C6-E43CB2B72C8D}"/>
              </a:ext>
            </a:extLst>
          </p:cNvPr>
          <p:cNvSpPr txBox="1"/>
          <p:nvPr/>
        </p:nvSpPr>
        <p:spPr>
          <a:xfrm>
            <a:off x="6305551" y="4152900"/>
            <a:ext cx="6096000" cy="258532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b="1" dirty="0">
                <a:solidFill>
                  <a:srgbClr val="555555"/>
                </a:solidFill>
                <a:latin typeface="Open Sans"/>
                <a:cs typeface="Segoe UI"/>
              </a:rPr>
              <a:t>6. ООО "БИОТЕРМ"</a:t>
            </a:r>
            <a:r>
              <a:rPr lang="en-US" sz="1600" dirty="0">
                <a:latin typeface="Open Sans"/>
                <a:cs typeface="Segoe UI"/>
              </a:rPr>
              <a:t>​</a:t>
            </a:r>
            <a:endParaRPr lang="en-US" sz="1600" dirty="0">
              <a:latin typeface="Segoe UI"/>
              <a:cs typeface="Segoe UI"/>
            </a:endParaRPr>
          </a:p>
          <a:p>
            <a:r>
              <a:rPr lang="ru-RU" sz="1600" i="1" dirty="0">
                <a:solidFill>
                  <a:srgbClr val="555555"/>
                </a:solidFill>
                <a:latin typeface="Open Sans"/>
                <a:cs typeface="Segoe UI"/>
              </a:rPr>
              <a:t>150049, г. Ярославль, ул. Салтыкова-Щедрина, 69Б</a:t>
            </a:r>
            <a:r>
              <a:rPr lang="ru-RU" sz="1600" dirty="0">
                <a:latin typeface="Open Sans"/>
                <a:cs typeface="Segoe UI"/>
              </a:rPr>
              <a:t>​</a:t>
            </a:r>
            <a:endParaRPr lang="ru-RU" sz="1600" dirty="0">
              <a:latin typeface="Segoe UI"/>
              <a:cs typeface="Segoe UI"/>
            </a:endParaRPr>
          </a:p>
          <a:p>
            <a:r>
              <a:rPr lang="ru-RU" sz="1600" b="1" dirty="0">
                <a:solidFill>
                  <a:srgbClr val="555555"/>
                </a:solidFill>
                <a:latin typeface="Open Sans"/>
                <a:cs typeface="Segoe UI"/>
              </a:rPr>
              <a:t>7. ООО "</a:t>
            </a:r>
            <a:r>
              <a:rPr lang="ru-RU" sz="1600" b="1" dirty="0" err="1">
                <a:solidFill>
                  <a:srgbClr val="555555"/>
                </a:solidFill>
                <a:latin typeface="Open Sans"/>
                <a:cs typeface="Segoe UI"/>
              </a:rPr>
              <a:t>Интек</a:t>
            </a:r>
            <a:r>
              <a:rPr lang="ru-RU" sz="1600" b="1" dirty="0">
                <a:solidFill>
                  <a:srgbClr val="555555"/>
                </a:solidFill>
                <a:latin typeface="Open Sans"/>
                <a:cs typeface="Segoe UI"/>
              </a:rPr>
              <a:t> Агро"</a:t>
            </a:r>
            <a:r>
              <a:rPr lang="en-US" sz="1600" dirty="0">
                <a:latin typeface="Open Sans"/>
                <a:cs typeface="Segoe UI"/>
              </a:rPr>
              <a:t>​</a:t>
            </a:r>
            <a:endParaRPr lang="en-US" sz="1600" dirty="0">
              <a:latin typeface="Segoe UI"/>
              <a:cs typeface="Segoe UI"/>
            </a:endParaRPr>
          </a:p>
          <a:p>
            <a:r>
              <a:rPr lang="ru-RU" sz="1600" i="1" dirty="0">
                <a:solidFill>
                  <a:srgbClr val="555555"/>
                </a:solidFill>
                <a:latin typeface="Open Sans"/>
                <a:cs typeface="Segoe UI"/>
              </a:rPr>
              <a:t>150043, г. Ярославль, ул. Чкалова, 54А</a:t>
            </a:r>
            <a:r>
              <a:rPr lang="ru-RU" sz="1600" dirty="0">
                <a:latin typeface="Open Sans"/>
                <a:cs typeface="Segoe UI"/>
              </a:rPr>
              <a:t>​</a:t>
            </a:r>
            <a:endParaRPr lang="ru-RU" sz="1600" dirty="0">
              <a:latin typeface="Segoe UI"/>
              <a:cs typeface="Segoe UI"/>
            </a:endParaRPr>
          </a:p>
          <a:p>
            <a:r>
              <a:rPr lang="ru-RU" sz="1600" b="1" dirty="0">
                <a:solidFill>
                  <a:srgbClr val="555555"/>
                </a:solidFill>
                <a:latin typeface="Open Sans"/>
                <a:cs typeface="Segoe UI"/>
              </a:rPr>
              <a:t>8. ООО "Сан-Эко"</a:t>
            </a:r>
            <a:r>
              <a:rPr lang="en-US" sz="1600" dirty="0">
                <a:latin typeface="Open Sans"/>
                <a:cs typeface="Segoe UI"/>
              </a:rPr>
              <a:t>​</a:t>
            </a:r>
            <a:endParaRPr lang="en-US" sz="1600" dirty="0">
              <a:latin typeface="Segoe UI"/>
              <a:cs typeface="Segoe UI"/>
            </a:endParaRPr>
          </a:p>
          <a:p>
            <a:r>
              <a:rPr lang="ru-RU" sz="1600" i="1" dirty="0">
                <a:solidFill>
                  <a:srgbClr val="555555"/>
                </a:solidFill>
                <a:latin typeface="Open Sans"/>
                <a:cs typeface="Segoe UI"/>
              </a:rPr>
              <a:t>150003, г. Ярославль, ул. Полушкина роща, 9Б</a:t>
            </a:r>
            <a:r>
              <a:rPr lang="ru-RU" sz="1600" dirty="0">
                <a:latin typeface="Open Sans"/>
                <a:cs typeface="Segoe UI"/>
              </a:rPr>
              <a:t>​</a:t>
            </a:r>
            <a:endParaRPr lang="ru-RU" sz="1600" dirty="0">
              <a:latin typeface="Segoe UI"/>
              <a:cs typeface="Segoe UI"/>
            </a:endParaRPr>
          </a:p>
          <a:p>
            <a:r>
              <a:rPr lang="ru-RU" sz="1600" b="1" dirty="0">
                <a:solidFill>
                  <a:srgbClr val="555555"/>
                </a:solidFill>
                <a:latin typeface="Open Sans"/>
                <a:cs typeface="Segoe UI"/>
              </a:rPr>
              <a:t>9. ОАО "Скоково"</a:t>
            </a:r>
            <a:r>
              <a:rPr lang="en-US" sz="1600" dirty="0">
                <a:latin typeface="Open Sans"/>
                <a:cs typeface="Segoe UI"/>
              </a:rPr>
              <a:t>​</a:t>
            </a:r>
            <a:endParaRPr lang="en-US" sz="1600" dirty="0">
              <a:latin typeface="Segoe UI"/>
              <a:cs typeface="Segoe UI"/>
            </a:endParaRPr>
          </a:p>
          <a:p>
            <a:r>
              <a:rPr lang="ru-RU" sz="1600" i="1" dirty="0">
                <a:solidFill>
                  <a:srgbClr val="555555"/>
                </a:solidFill>
                <a:latin typeface="Open Sans"/>
                <a:cs typeface="Segoe UI"/>
              </a:rPr>
              <a:t>150003, г. Ярославль, проспект Октября, 84</a:t>
            </a:r>
            <a:r>
              <a:rPr lang="ru-RU" sz="1600" dirty="0">
                <a:latin typeface="Open Sans"/>
                <a:cs typeface="Segoe UI"/>
              </a:rPr>
              <a:t>​</a:t>
            </a:r>
            <a:endParaRPr lang="ru-RU" sz="1600" dirty="0">
              <a:latin typeface="Segoe UI"/>
              <a:cs typeface="Segoe UI"/>
            </a:endParaRPr>
          </a:p>
          <a:p>
            <a:r>
              <a:rPr lang="ru-RU" sz="1600" b="1" dirty="0">
                <a:solidFill>
                  <a:srgbClr val="555555"/>
                </a:solidFill>
                <a:latin typeface="Open Sans"/>
                <a:cs typeface="Segoe UI"/>
              </a:rPr>
              <a:t>10. ООО "Сотрудничество"</a:t>
            </a:r>
            <a:r>
              <a:rPr lang="en-US" sz="1600" dirty="0">
                <a:latin typeface="Open Sans"/>
                <a:cs typeface="Segoe UI"/>
              </a:rPr>
              <a:t>​</a:t>
            </a:r>
            <a:endParaRPr lang="en-US" sz="1600" dirty="0">
              <a:latin typeface="Segoe UI"/>
              <a:cs typeface="Segoe UI"/>
            </a:endParaRPr>
          </a:p>
          <a:p>
            <a:r>
              <a:rPr lang="ru-RU" i="1" dirty="0">
                <a:solidFill>
                  <a:srgbClr val="555555"/>
                </a:solidFill>
                <a:latin typeface="Open Sans"/>
                <a:cs typeface="Segoe UI"/>
              </a:rPr>
              <a:t>150042, г. Ярославль, ул. Е. Колесовой, 13</a:t>
            </a:r>
            <a:r>
              <a:rPr lang="ru-RU" dirty="0">
                <a:latin typeface="Open Sans"/>
                <a:cs typeface="Segoe UI"/>
              </a:rPr>
              <a:t>​</a:t>
            </a:r>
          </a:p>
        </p:txBody>
      </p:sp>
      <p:pic>
        <p:nvPicPr>
          <p:cNvPr id="8" name="Рисунок 8" descr="BEL_5251_used-1024x682.jpg">
            <a:extLst>
              <a:ext uri="{FF2B5EF4-FFF2-40B4-BE49-F238E27FC236}">
                <a16:creationId xmlns:a16="http://schemas.microsoft.com/office/drawing/2014/main" xmlns="" id="{7B744FAD-9F71-45AE-823A-028DF1D20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790700"/>
            <a:ext cx="5651126" cy="377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34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4DDB0CD-7F80-467D-8EC8-916F546208E8}"/>
              </a:ext>
            </a:extLst>
          </p:cNvPr>
          <p:cNvSpPr txBox="1"/>
          <p:nvPr/>
        </p:nvSpPr>
        <p:spPr>
          <a:xfrm>
            <a:off x="1609725" y="76200"/>
            <a:ext cx="9820275" cy="138499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dirty="0"/>
              <a:t>Любой человек, нуждающийся в утилизации какого-либо бытового отхода, может с легкость найти все адреса пунктов сбора опасных бытовых отходов в интернете.</a:t>
            </a:r>
          </a:p>
        </p:txBody>
      </p:sp>
      <p:pic>
        <p:nvPicPr>
          <p:cNvPr id="3" name="Рисунок 3" descr="img-20160310170128-770.jpg">
            <a:extLst>
              <a:ext uri="{FF2B5EF4-FFF2-40B4-BE49-F238E27FC236}">
                <a16:creationId xmlns:a16="http://schemas.microsoft.com/office/drawing/2014/main" xmlns="" id="{3725B2BA-1DA9-4390-A231-4767EF358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0" y="1495425"/>
            <a:ext cx="7377244" cy="493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5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264" y="41489"/>
            <a:ext cx="8039989" cy="6552565"/>
          </a:xfrm>
        </p:spPr>
      </p:pic>
    </p:spTree>
    <p:extLst>
      <p:ext uri="{BB962C8B-B14F-4D97-AF65-F5344CB8AC3E}">
        <p14:creationId xmlns:p14="http://schemas.microsoft.com/office/powerpoint/2010/main" val="2632905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331" y="206735"/>
            <a:ext cx="6043333" cy="6416702"/>
          </a:xfrm>
        </p:spPr>
      </p:pic>
    </p:spTree>
    <p:extLst>
      <p:ext uri="{BB962C8B-B14F-4D97-AF65-F5344CB8AC3E}">
        <p14:creationId xmlns:p14="http://schemas.microsoft.com/office/powerpoint/2010/main" val="1163273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842" y="532737"/>
            <a:ext cx="8020372" cy="5804452"/>
          </a:xfrm>
        </p:spPr>
      </p:pic>
    </p:spTree>
    <p:extLst>
      <p:ext uri="{BB962C8B-B14F-4D97-AF65-F5344CB8AC3E}">
        <p14:creationId xmlns:p14="http://schemas.microsoft.com/office/powerpoint/2010/main" val="4143800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759" y="27831"/>
            <a:ext cx="8954596" cy="6715948"/>
          </a:xfrm>
        </p:spPr>
      </p:pic>
    </p:spTree>
    <p:extLst>
      <p:ext uri="{BB962C8B-B14F-4D97-AF65-F5344CB8AC3E}">
        <p14:creationId xmlns:p14="http://schemas.microsoft.com/office/powerpoint/2010/main" val="30161071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85</TotalTime>
  <Words>223</Words>
  <Application>Microsoft Office PowerPoint</Application>
  <PresentationFormat>Произвольный</PresentationFormat>
  <Paragraphs>35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Параллакс</vt:lpstr>
      <vt:lpstr>#ВместеЯрче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Номер команды:  Название команды:</dc:title>
  <dc:creator>administration</dc:creator>
  <cp:lastModifiedBy>administration</cp:lastModifiedBy>
  <cp:revision>14</cp:revision>
  <dcterms:created xsi:type="dcterms:W3CDTF">2012-07-30T23:42:41Z</dcterms:created>
  <dcterms:modified xsi:type="dcterms:W3CDTF">2019-10-11T13:39:03Z</dcterms:modified>
</cp:coreProperties>
</file>