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5"/>
  </p:notesMasterIdLst>
  <p:handoutMasterIdLst>
    <p:handoutMasterId r:id="rId16"/>
  </p:handoutMasterIdLst>
  <p:sldIdLst>
    <p:sldId id="262" r:id="rId2"/>
    <p:sldId id="256" r:id="rId3"/>
    <p:sldId id="261" r:id="rId4"/>
    <p:sldId id="258" r:id="rId5"/>
    <p:sldId id="259" r:id="rId6"/>
    <p:sldId id="265" r:id="rId7"/>
    <p:sldId id="264" r:id="rId8"/>
    <p:sldId id="266" r:id="rId9"/>
    <p:sldId id="263" r:id="rId10"/>
    <p:sldId id="267" r:id="rId11"/>
    <p:sldId id="260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2943C53-71A1-4641-9B94-53F35877A0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250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3B1D5D4-57F7-4FE8-94B1-10CA3335EC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502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87DB2-F1A6-4791-ADC0-CFD136E51595}" type="slidenum">
              <a:rPr lang="ru-RU"/>
              <a:pPr/>
              <a:t>1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E6EB8-6092-45CC-AFD9-CFB8A4064FB6}" type="slidenum">
              <a:rPr lang="ru-RU"/>
              <a:pPr/>
              <a:t>10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9AEB2-3C0C-4864-A7E8-86F7846D839C}" type="slidenum">
              <a:rPr lang="ru-RU"/>
              <a:pPr/>
              <a:t>11</a:t>
            </a:fld>
            <a:endParaRPr lang="ru-RU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75415-CB9A-4E80-AC65-DF7F104901AF}" type="slidenum">
              <a:rPr lang="ru-RU"/>
              <a:pPr/>
              <a:t>12</a:t>
            </a:fld>
            <a:endParaRPr lang="ru-RU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DB9A4-1BA2-4F0F-952A-071D68B046D1}" type="slidenum">
              <a:rPr lang="ru-RU"/>
              <a:pPr/>
              <a:t>13</a:t>
            </a:fld>
            <a:endParaRPr lang="ru-RU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FB295-4F9B-4E31-AADD-3716BF15C44E}" type="slidenum">
              <a:rPr lang="ru-RU"/>
              <a:pPr/>
              <a:t>2</a:t>
            </a:fld>
            <a:endParaRPr lang="ru-RU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9DAFE-627E-48C3-97AA-263E857808E1}" type="slidenum">
              <a:rPr lang="ru-RU"/>
              <a:pPr/>
              <a:t>3</a:t>
            </a:fld>
            <a:endParaRPr lang="ru-RU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ACFBF-1A72-43EB-B3CB-507AF2A67BB7}" type="slidenum">
              <a:rPr lang="ru-RU"/>
              <a:pPr/>
              <a:t>4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193D7-EB2D-4354-845F-4D6F7683BF54}" type="slidenum">
              <a:rPr lang="ru-RU"/>
              <a:pPr/>
              <a:t>5</a:t>
            </a:fld>
            <a:endParaRPr lang="ru-RU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B518F-67EB-47BE-8BB3-D22DA9A0B78D}" type="slidenum">
              <a:rPr lang="ru-RU"/>
              <a:pPr/>
              <a:t>6</a:t>
            </a:fld>
            <a:endParaRPr lang="ru-RU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2D175-3C1B-44EC-9D36-E5355896EA33}" type="slidenum">
              <a:rPr lang="ru-RU"/>
              <a:pPr/>
              <a:t>7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E7862-3404-4BE5-A0B6-9BDC136268E4}" type="slidenum">
              <a:rPr lang="ru-RU"/>
              <a:pPr/>
              <a:t>8</a:t>
            </a:fld>
            <a:endParaRPr lang="ru-RU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3F0C3-FF63-4AE5-8DA2-74EE02533DD3}" type="slidenum">
              <a:rPr lang="ru-RU"/>
              <a:pPr/>
              <a:t>9</a:t>
            </a:fld>
            <a:endParaRPr lang="ru-R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11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711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12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2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2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2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2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2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3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3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3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3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13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713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14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4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14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714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714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714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714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E796CC-D936-4BEA-92D0-87F316FEBE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43B56-26F7-4F34-8D8C-7264F7A081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85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4FC41-E612-4776-86CB-D82D5B9788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2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E92E2-DDCF-4644-BF7C-2258EE437B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01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9D911-D5C1-44EB-9DD3-75FA8DA184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9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F2BF5-CC4E-4DB1-ADEF-185D48484B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9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AA38F-FA12-49BE-85D4-60BEABD13D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46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8EEAB-346F-4055-98A9-6EC683BCB1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3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C8568-5C91-416A-8F8C-C2A967091D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35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EC875-9CE2-4194-BC4F-3A248B6C04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80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1CBAD-9D57-4148-BAF3-2D7C20DC6A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23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10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1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11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611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11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1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11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12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612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612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643A00C-16E7-479E-8B43-632ACAAEAEF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612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8229600" cy="411480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smtClean="0">
                <a:solidFill>
                  <a:srgbClr val="FFFF00"/>
                </a:solidFill>
              </a:rPr>
              <a:t>#</a:t>
            </a:r>
            <a:r>
              <a:rPr lang="ru-RU" dirty="0" err="1" smtClean="0">
                <a:solidFill>
                  <a:srgbClr val="FFFF00"/>
                </a:solidFill>
              </a:rPr>
              <a:t>ВместеЯрче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sz="4000" dirty="0" smtClean="0"/>
              <a:t>Средняя школа № 76</a:t>
            </a:r>
            <a:br>
              <a:rPr lang="ru-RU" sz="4000" dirty="0" smtClean="0"/>
            </a:br>
            <a:r>
              <a:rPr lang="ru-RU" sz="4000" dirty="0" smtClean="0"/>
              <a:t>г</a:t>
            </a:r>
            <a:r>
              <a:rPr lang="ru-RU" sz="4000" dirty="0"/>
              <a:t>. </a:t>
            </a:r>
            <a:r>
              <a:rPr lang="ru-RU" sz="4000" dirty="0" smtClean="0"/>
              <a:t>Ярославля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16 октября 2019 год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39825"/>
          </a:xfrm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#</a:t>
            </a:r>
            <a:r>
              <a:rPr lang="ru-RU" sz="3600" dirty="0" err="1" smtClean="0">
                <a:solidFill>
                  <a:srgbClr val="FFFF00"/>
                </a:solidFill>
              </a:rPr>
              <a:t>ВместеЯрче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200" dirty="0" smtClean="0"/>
              <a:t>График </a:t>
            </a:r>
            <a:r>
              <a:rPr lang="ru-RU" sz="3200" dirty="0"/>
              <a:t>зависимости освещенности поверхности стола от мощности настольной лампы</a:t>
            </a:r>
          </a:p>
        </p:txBody>
      </p:sp>
      <p:pic>
        <p:nvPicPr>
          <p:cNvPr id="58373" name="Picture 5" descr="ryG47udPq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33600"/>
            <a:ext cx="418306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#</a:t>
            </a:r>
            <a:r>
              <a:rPr lang="ru-RU" dirty="0" err="1" smtClean="0">
                <a:solidFill>
                  <a:srgbClr val="FFFF00"/>
                </a:solidFill>
              </a:rPr>
              <a:t>ВместеЯрче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4000" dirty="0" smtClean="0"/>
              <a:t>Вывод</a:t>
            </a:r>
            <a:endParaRPr lang="ru-RU" sz="4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Использование энергосберегающих ламп значительно экономит электрическую энергию, так как при одинаковой мощности энергосберегающей лампы и лампы накаливания освещенность поверхности стола больше у энергосберегающей лампы. О чем свидетельствуют данные  эксперимента.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Фрагменты рабочего процесса</a:t>
            </a:r>
          </a:p>
        </p:txBody>
      </p:sp>
      <p:pic>
        <p:nvPicPr>
          <p:cNvPr id="59396" name="Picture 4" descr="RfR-50rGth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772400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CBB9ayfq1U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7772400" cy="3200399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Всероссийский фестиваль энергосбережения и экологии </a:t>
            </a:r>
            <a:r>
              <a:rPr lang="ru-RU" sz="2800" dirty="0" smtClean="0">
                <a:solidFill>
                  <a:srgbClr val="FFFF00"/>
                </a:solidFill>
              </a:rPr>
              <a:t>#</a:t>
            </a:r>
            <a:r>
              <a:rPr lang="ru-RU" sz="2800" dirty="0" err="1" smtClean="0">
                <a:solidFill>
                  <a:srgbClr val="FFFF00"/>
                </a:solidFill>
              </a:rPr>
              <a:t>ВместеЯрче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Всероссийский урок «Экология и энергосбережение». 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>
          <a:xfrm>
            <a:off x="914400" y="3505200"/>
            <a:ext cx="7467600" cy="2133600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Экономическая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эффективность энергосберегающих ламп перед лампами  накаливания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#</a:t>
            </a:r>
            <a:r>
              <a:rPr lang="ru-RU" dirty="0" err="1" smtClean="0">
                <a:solidFill>
                  <a:srgbClr val="FFFF00"/>
                </a:solidFill>
              </a:rPr>
              <a:t>ВместеЯрче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4000" dirty="0" smtClean="0"/>
              <a:t>Теоретический </a:t>
            </a:r>
            <a:r>
              <a:rPr lang="ru-RU" sz="4000" dirty="0"/>
              <a:t>материал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/>
              <a:t>Освещённость</a:t>
            </a:r>
            <a:r>
              <a:rPr lang="ru-RU" sz="2800"/>
              <a:t> — физическая величина, характеризующая освещение поверхности, создаваемое световым потоком, падающим на эту поверхность. Освещённость измеряется в Люксах (СИ) и обозначают её буквой </a:t>
            </a:r>
            <a:r>
              <a:rPr lang="ru-RU" sz="2800" b="1"/>
              <a:t>Е</a:t>
            </a:r>
            <a:r>
              <a:rPr lang="ru-RU" sz="2800"/>
              <a:t>. </a:t>
            </a:r>
          </a:p>
          <a:p>
            <a:r>
              <a:rPr lang="ru-RU" sz="2800"/>
              <a:t>1 </a:t>
            </a:r>
            <a:r>
              <a:rPr lang="ru-RU" sz="2800" b="1"/>
              <a:t>люкс</a:t>
            </a:r>
            <a:r>
              <a:rPr lang="ru-RU" sz="2800"/>
              <a:t> = 1 люмену на квадратный метр. Единицей измерения освещенности в СГС является </a:t>
            </a:r>
            <a:r>
              <a:rPr lang="ru-RU" sz="2800" b="1"/>
              <a:t>фот</a:t>
            </a:r>
            <a:r>
              <a:rPr lang="ru-RU" sz="2800"/>
              <a:t> (один фот равен 10000 люксов).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931987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#</a:t>
            </a:r>
            <a:r>
              <a:rPr lang="ru-RU" sz="4000" dirty="0" err="1" smtClean="0">
                <a:solidFill>
                  <a:srgbClr val="FFFF00"/>
                </a:solidFill>
              </a:rPr>
              <a:t>ВместеЯрче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3600" dirty="0" smtClean="0"/>
              <a:t>Для </a:t>
            </a:r>
            <a:r>
              <a:rPr lang="ru-RU" sz="3600" dirty="0"/>
              <a:t>данного исследования мы использовали: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r>
              <a:rPr lang="ru-RU" dirty="0"/>
              <a:t>Письменный стол</a:t>
            </a:r>
          </a:p>
          <a:p>
            <a:r>
              <a:rPr lang="ru-RU" dirty="0"/>
              <a:t>Энергосберегающую лампу</a:t>
            </a:r>
          </a:p>
          <a:p>
            <a:r>
              <a:rPr lang="ru-RU" dirty="0"/>
              <a:t>Лампу накаливания</a:t>
            </a:r>
          </a:p>
          <a:p>
            <a:r>
              <a:rPr lang="ru-RU" dirty="0"/>
              <a:t>Прибор для измерения освещенности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#</a:t>
            </a:r>
            <a:r>
              <a:rPr lang="ru-RU" dirty="0" err="1" smtClean="0">
                <a:solidFill>
                  <a:srgbClr val="FFFF00"/>
                </a:solidFill>
              </a:rPr>
              <a:t>ВместеЯрче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3600" dirty="0" smtClean="0"/>
              <a:t>Первая </a:t>
            </a:r>
            <a:r>
              <a:rPr lang="ru-RU" sz="3600" dirty="0"/>
              <a:t>часть эксперимента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Работаем с прибором для измерения освещенности поверхностей.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Измерим освещенность поверхности стола энергосберегающей лампой. Используем лампу мощностью 15 Вт. Получилось </a:t>
            </a:r>
            <a:r>
              <a:rPr lang="en-US" dirty="0"/>
              <a:t>E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350 Лм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79587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#</a:t>
            </a:r>
            <a:r>
              <a:rPr lang="ru-RU" sz="4000" dirty="0" err="1" smtClean="0">
                <a:solidFill>
                  <a:srgbClr val="FFFF00"/>
                </a:solidFill>
              </a:rPr>
              <a:t>ВместеЯрче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3600" dirty="0" smtClean="0"/>
              <a:t>Эксперимент </a:t>
            </a:r>
            <a:r>
              <a:rPr lang="ru-RU" sz="3600" dirty="0"/>
              <a:t>с энергосберегающей лампой</a:t>
            </a:r>
          </a:p>
        </p:txBody>
      </p:sp>
      <p:pic>
        <p:nvPicPr>
          <p:cNvPr id="56324" name="Picture 4" descr="602W0XDEz5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#</a:t>
            </a:r>
            <a:r>
              <a:rPr lang="ru-RU" sz="4000" dirty="0" err="1" smtClean="0">
                <a:solidFill>
                  <a:srgbClr val="FFFF00"/>
                </a:solidFill>
              </a:rPr>
              <a:t>ВместеЯрче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3200" dirty="0" smtClean="0"/>
              <a:t>Показания </a:t>
            </a:r>
            <a:r>
              <a:rPr lang="ru-RU" sz="3200" dirty="0"/>
              <a:t>прибора при работе с энергосберегающей лампой</a:t>
            </a:r>
          </a:p>
        </p:txBody>
      </p:sp>
      <p:pic>
        <p:nvPicPr>
          <p:cNvPr id="55301" name="Picture 5" descr="ssULydM8qr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#</a:t>
            </a:r>
            <a:r>
              <a:rPr lang="ru-RU" dirty="0" err="1" smtClean="0">
                <a:solidFill>
                  <a:srgbClr val="FFFF00"/>
                </a:solidFill>
              </a:rPr>
              <a:t>ВместеЯрче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4000" dirty="0" smtClean="0"/>
              <a:t>Вторая </a:t>
            </a:r>
            <a:r>
              <a:rPr lang="ru-RU" sz="4000" dirty="0"/>
              <a:t>часть эксперимента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Работаем с прибором для измерения освещенности поверхностей.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Измерим освещенность поверхности стола лампой накаливания. Используем лампу мощностью 15 Вт. Получилось </a:t>
            </a:r>
            <a:r>
              <a:rPr lang="en-US" dirty="0"/>
              <a:t>E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200 Лм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#</a:t>
            </a:r>
            <a:r>
              <a:rPr lang="ru-RU" sz="4000" dirty="0" err="1" smtClean="0">
                <a:solidFill>
                  <a:srgbClr val="FFFF00"/>
                </a:solidFill>
              </a:rPr>
              <a:t>ВместеЯрче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3600" dirty="0" smtClean="0"/>
              <a:t>Показания </a:t>
            </a:r>
            <a:r>
              <a:rPr lang="ru-RU" sz="3600" dirty="0"/>
              <a:t>прибора при работе с лампой накаливания</a:t>
            </a:r>
          </a:p>
        </p:txBody>
      </p:sp>
      <p:pic>
        <p:nvPicPr>
          <p:cNvPr id="54276" name="Picture 4" descr="Jz6g3nnoNu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7315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143</TotalTime>
  <Words>194</Words>
  <Application>Microsoft Office PowerPoint</Application>
  <PresentationFormat>Экран (4:3)</PresentationFormat>
  <Paragraphs>37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Глобус</vt:lpstr>
      <vt:lpstr> #ВместеЯрче   Средняя школа № 76 г. Ярославля   16 октября 2019 год     </vt:lpstr>
      <vt:lpstr>  Всероссийский фестиваль энергосбережения и экологии #ВместеЯрче. Всероссийский урок «Экология и энергосбережение».    </vt:lpstr>
      <vt:lpstr>#ВместеЯрче  Теоретический материал</vt:lpstr>
      <vt:lpstr>#ВместеЯрче  Для данного исследования мы использовали:</vt:lpstr>
      <vt:lpstr>#ВместеЯрче  Первая часть эксперимента</vt:lpstr>
      <vt:lpstr>#ВместеЯрче  Эксперимент с энергосберегающей лампой</vt:lpstr>
      <vt:lpstr>#ВместеЯрче  Показания прибора при работе с энергосберегающей лампой</vt:lpstr>
      <vt:lpstr>#ВместеЯрче  Вторая часть эксперимента</vt:lpstr>
      <vt:lpstr>#ВместеЯрче  Показания прибора при работе с лампой накаливания</vt:lpstr>
      <vt:lpstr>#ВместеЯрче  График зависимости освещенности поверхности стола от мощности настольной лампы</vt:lpstr>
      <vt:lpstr>#ВместеЯрче  Вывод</vt:lpstr>
      <vt:lpstr>Фрагменты рабочего процесса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administration</dc:creator>
  <cp:lastModifiedBy>administration</cp:lastModifiedBy>
  <cp:revision>9</cp:revision>
  <cp:lastPrinted>1601-01-01T00:00:00Z</cp:lastPrinted>
  <dcterms:created xsi:type="dcterms:W3CDTF">1601-01-01T00:00:00Z</dcterms:created>
  <dcterms:modified xsi:type="dcterms:W3CDTF">2019-10-11T13:33:35Z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