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6" r:id="rId7"/>
    <p:sldId id="299" r:id="rId8"/>
    <p:sldId id="298" r:id="rId9"/>
    <p:sldId id="267" r:id="rId10"/>
    <p:sldId id="300" r:id="rId11"/>
    <p:sldId id="301" r:id="rId12"/>
    <p:sldId id="303" r:id="rId13"/>
    <p:sldId id="302" r:id="rId14"/>
    <p:sldId id="306" r:id="rId15"/>
    <p:sldId id="276" r:id="rId16"/>
    <p:sldId id="275" r:id="rId17"/>
    <p:sldId id="304" r:id="rId18"/>
    <p:sldId id="305" r:id="rId19"/>
    <p:sldId id="260" r:id="rId20"/>
    <p:sldId id="283" r:id="rId21"/>
    <p:sldId id="282" r:id="rId22"/>
    <p:sldId id="290" r:id="rId23"/>
    <p:sldId id="295" r:id="rId24"/>
    <p:sldId id="296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7" r:id="rId36"/>
    <p:sldId id="263" r:id="rId37"/>
    <p:sldId id="265" r:id="rId38"/>
    <p:sldId id="272" r:id="rId39"/>
    <p:sldId id="279" r:id="rId40"/>
    <p:sldId id="273" r:id="rId41"/>
    <p:sldId id="274" r:id="rId42"/>
    <p:sldId id="277" r:id="rId43"/>
    <p:sldId id="278" r:id="rId44"/>
    <p:sldId id="280" r:id="rId45"/>
    <p:sldId id="271" r:id="rId46"/>
    <p:sldId id="281" r:id="rId47"/>
    <p:sldId id="268" r:id="rId48"/>
    <p:sldId id="269" r:id="rId49"/>
    <p:sldId id="27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F41BCD-7DF8-4C45-9880-45856295396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E7E33C-A2EB-4541-9838-7451CBB9A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406640" cy="764846"/>
          </a:xfrm>
        </p:spPr>
        <p:txBody>
          <a:bodyPr>
            <a:normAutofit fontScale="90000"/>
          </a:bodyPr>
          <a:lstStyle/>
          <a:p>
            <a:pPr algn="ctr">
              <a:lnSpc>
                <a:spcPts val="4300"/>
              </a:lnSpc>
            </a:pPr>
            <a:r>
              <a:rPr lang="ru-R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МАК в </a:t>
            </a:r>
            <a:r>
              <a:rPr lang="ru-RU" dirty="0" err="1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работе</a:t>
            </a:r>
            <a:endParaRPr lang="ru-RU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7406640" cy="1752600"/>
          </a:xfrm>
        </p:spPr>
        <p:txBody>
          <a:bodyPr/>
          <a:lstStyle/>
          <a:p>
            <a:r>
              <a:rPr lang="ru-RU" dirty="0" smtClean="0"/>
              <a:t>Автор: педагог-психолог СШ №76 Лихачев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8" name="Содержимое 7" descr="DSC06521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101" y="1196753"/>
            <a:ext cx="7094323" cy="4834514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6" name="Содержимое 5" descr="DSC06523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1058"/>
            <a:ext cx="6998811" cy="4824246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6" name="Содержимое 5" descr="DSC06518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488832" cy="5065820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«Характер и личность»</a:t>
            </a:r>
            <a:endParaRPr lang="ru-RU" dirty="0"/>
          </a:p>
        </p:txBody>
      </p:sp>
      <p:pic>
        <p:nvPicPr>
          <p:cNvPr id="4" name="Содержимое 3" descr="DSC06541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552727" cy="5184576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Текстовые карты</a:t>
            </a:r>
            <a:br>
              <a:rPr lang="ru-RU" dirty="0" smtClean="0"/>
            </a:br>
            <a:r>
              <a:rPr lang="ru-RU" dirty="0" smtClean="0"/>
              <a:t> «Ценности и потребности»</a:t>
            </a:r>
            <a:endParaRPr lang="ru-RU" dirty="0"/>
          </a:p>
        </p:txBody>
      </p:sp>
      <p:pic>
        <p:nvPicPr>
          <p:cNvPr id="4" name="Содержимое 3" descr="DSC06566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5960506" cy="5112568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5085184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МАК позволяет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самому учащемуся лучше осознать собственные предпочтения  и наклонности, понять что ему действительно нравится делать, чем заниматься.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с МАК позволяет лучше узнать психологические особенности подростка, природу его мотивации при выборе профессии.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Колода «Моё призвание» построена на основе теста </a:t>
            </a:r>
            <a:r>
              <a:rPr lang="ru-RU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Сонди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4" name="Содержимое 3" descr="DSC06548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3395125" cy="5174264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6" name="Содержимое 5" descr="DSC06558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7168596" cy="5325964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4" name="Содержимое 3" descr="DSC06560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5" y="1305068"/>
            <a:ext cx="6840760" cy="5220275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МАК в играх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инструмент психологической работы, метафорические карты обладают большим </a:t>
            </a:r>
            <a:r>
              <a:rPr lang="ru-RU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активизирующим потенциалом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могут быть отнесены к группе активизирующих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профориентационных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методик.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Среди преимуществ активизирующих методов Н.С.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Пряжников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указывает: </a:t>
            </a:r>
            <a:r>
              <a:rPr lang="ru-RU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интересность, увлекательность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процедуры методики, </a:t>
            </a:r>
            <a:r>
              <a:rPr lang="ru-RU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личная значимость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клиентов обсуждаемых вопросов, </a:t>
            </a:r>
            <a:r>
              <a:rPr lang="ru-RU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двухплановость</a:t>
            </a:r>
            <a:r>
              <a:rPr lang="ru-RU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действия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(план реальных и план вымышленных действий).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Профориентационная работа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Профориентационная работа в школе направлена на формирование у обучающихся готовности к осуществлению </a:t>
            </a:r>
            <a:r>
              <a:rPr lang="ru-RU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личностного выбора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будущей профессиональной деятельности и образовательного маршрута для получения желаемой профессии. </a:t>
            </a:r>
          </a:p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способствует повышению самопознания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клиента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и направленности его профессиональных интересов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МАК в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играх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45432"/>
            <a:ext cx="7488832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метафорических карт в групповой работе влечет за собой более глубокое и личностно окрашенное проработку игровых заданий, более интенсивное взаимодействие играющих.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МАК в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играх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81236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В играх имеет место ролевое экспериментирование, когда подросток примеривает на себя роль того или иного профессионала, одновременно проецируя на эту роль свои стереотипы и представления о той или иной профессии и ее представителях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«Угадай профессию»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848872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Каждый из участников закрытым способом вытягивает карту из колоды «Профессии» и, не смотря на лицевую часть, закрепляет ее на голове с помощью обруча. Каждому участнику надо отгадать, что за профессия представлена у него на карте. Для этого все участники по очереди задают остальным игрокам вопросы, на которые можно ответить «да» или «нет». Игра кроме логических способностей и умения задавать вопросы, развивает умение анализировать профессии, выделять существенные признаки профессий.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</a:t>
            </a:r>
            <a:r>
              <a:rPr lang="ru-RU" i="1" dirty="0" err="1" smtClean="0"/>
              <a:t>Элиас</a:t>
            </a:r>
            <a:r>
              <a:rPr lang="ru-RU" i="1" dirty="0" smtClean="0"/>
              <a:t> с профессиями»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Подготавливаются карточки с названиями профессий (можно на одной карте написать несколько профессий или на каждой карточке по профессии).</a:t>
            </a:r>
          </a:p>
          <a:p>
            <a:r>
              <a:rPr lang="ru-RU" dirty="0" smtClean="0"/>
              <a:t>Участников должно быть не менее 4 человек.  Играют попарно. В каждой паре один участник объясняет другому, что профессия написана на карточке без называния самой профессии и однокоренных слов. </a:t>
            </a:r>
          </a:p>
          <a:p>
            <a:r>
              <a:rPr lang="ru-RU" dirty="0" smtClean="0"/>
              <a:t>Более сложный  вариант - вместо названий профессий использовать МАК «Профессии»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«Крокодил с профессиями»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Подготавливаются карточки с названиями профессий (можно на одной карте написать несколько профессий или на каждой карточке по профессии).</a:t>
            </a:r>
          </a:p>
          <a:p>
            <a:r>
              <a:rPr lang="ru-RU" dirty="0" smtClean="0"/>
              <a:t>Участников должно быть не менее 4 человек.  Играют попарно. В каждой паре один участник показывает другому, что профессия написана на карточке без называния самой профессии и однокоренных слов. </a:t>
            </a:r>
          </a:p>
          <a:p>
            <a:r>
              <a:rPr lang="ru-RU" dirty="0" smtClean="0"/>
              <a:t>Более сложный  вариант - вместо названий профессий использовать МАК «Профессии»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«Бункер с профессионалами»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488832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игра построена по аналогии с известной игрой «Бункер», по сюжету которой на Земле после ядерной катастрофы осталась последняя группа людей, претендующих на место в бункере. Но мест в бункере на одно меньше, чем количество уцелевших людей. Поэтому для каждого претендента встает задача убедить остальных в нужности и незаменимости его для будущей жизни и занять место в бункере.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«Бункер с профессионалами»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488832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Каждый участник вслепую выбирает одну карту из колоды «Профессионал». Выбранная карта – это та профессия, которой обладает претендент на место в бункере. Каждому игроку необходимо придумать жизненную историю для своего героя – сколько ему лет, какая у него профессия, какими навыками обладает, почему его профессиональные навыки будут полезны для всех оставшихся в живых.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«Бункер с профессионалами»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488832" cy="5301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Можно дополнить колоду «Профессионал» любой портретной колодой и попросить каждого участника, после того, как он выбрал карту с профессией подобрать к ней портрет  его героя-профессионала. Так подростку будет легче описать личность  своего героя и выделить какие-то дополнительные личностные качества, которые добавят ему  определенные преимущества.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«Бункер с профессионалами»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776864" cy="53012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Затем идет представление каждым участником своего героя. После этого этапа начинается голосование . Каждый имеет право отдать свой голос за того или иного профессионала. Свой выбор каждый участник обосновывает – почему, как он считает, этот профессионал будет полезен для оставшихся в живых. После каждого раунда голосования определяется профессионал, набравший наибольшее кол-во голосов. Он попадает в бункер.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</a:t>
            </a:r>
            <a:r>
              <a:rPr lang="ru-RU" dirty="0" err="1" smtClean="0"/>
              <a:t>Имаджинариум</a:t>
            </a:r>
            <a:r>
              <a:rPr lang="ru-RU" dirty="0" smtClean="0"/>
              <a:t> с профессиями»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776864" cy="53012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Участникам раздается по 6 карт колоды «Профессии». Первый участник выбирает любую карту, кладет ее на стол и говорит ассоциацию, которая вызывает у него профессия, изображенная на карте. Остальные участники выбирают из своих карт ту, которая максимально подходит к этой ассоциации и кладут ее рубашкой вверх на стол. После этого ведущий игрок перемешивает карты и раскладывает их лицевой стороной вверх на столе. Каждый участник по очереди пытаются угадать карту ведущего.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Метафорические ассоциативные карты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МАК представляют собой набор карт-открыток, на которых изображены люди, жизненные ситуации, абстрактные картины, пейзажи, предметы быта и др. Карты стимулируют ассоциативное мышление и воображение, помогают узнать о себе и о том, что изображено на карте что-то новое, открыть необычные связи и отношения.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</a:t>
            </a:r>
            <a:r>
              <a:rPr lang="ru-RU" dirty="0" err="1" smtClean="0"/>
              <a:t>Имаджинариум</a:t>
            </a:r>
            <a:r>
              <a:rPr lang="ru-RU" dirty="0" smtClean="0"/>
              <a:t> с профессиями»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776864" cy="5301208"/>
          </a:xfrm>
        </p:spPr>
        <p:txBody>
          <a:bodyPr>
            <a:normAutofit/>
          </a:bodyPr>
          <a:lstStyle/>
          <a:p>
            <a:r>
              <a:rPr lang="ru-RU" dirty="0" smtClean="0"/>
              <a:t>Игроки, которые смогли угадать  карту ведущего, получают по 1 баллу. </a:t>
            </a:r>
          </a:p>
          <a:p>
            <a:r>
              <a:rPr lang="ru-RU" dirty="0" smtClean="0"/>
              <a:t>По такой же схеме можно играть с любой портретной колодой, только ассоциации в этом случае должны представлять ту  или иную профессию, которая, по мнению игрока, подходит  к определенной портретной карте.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«Пять карт»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Эта игра проводится среди учащихся, которые достаточно хорошо знают друг друга. Ведущий раздает каждому участнику по 5 карт из колоды «Профессии». </a:t>
            </a:r>
          </a:p>
          <a:p>
            <a:r>
              <a:rPr lang="ru-RU" dirty="0" smtClean="0"/>
              <a:t>Каждый участник по очереди представляет одну карту и объявляет, подходит ли профессия, представленная на карте ему лично, хотел бы он освоить данную профессию. Если профессия подходит участнику, он оставляет у себя карту, если нет, то он предлагает ее кому-нибудь из игроков и обосновывает, почему эта профессия подходит 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«Пять карт»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участник, которому предложили взять карту соглашается, что профессия подходит ему, он оставляет ее у себя, если нет, карта может быть забрана другим участником по желанию (с обоснованием), либо сброшена в «</a:t>
            </a:r>
            <a:r>
              <a:rPr lang="ru-RU" dirty="0" err="1" smtClean="0"/>
              <a:t>мусорку</a:t>
            </a:r>
            <a:r>
              <a:rPr lang="ru-RU" dirty="0" smtClean="0"/>
              <a:t>».  После этого ход переходит следующему игроку. </a:t>
            </a:r>
          </a:p>
          <a:p>
            <a:r>
              <a:rPr lang="ru-RU" dirty="0" smtClean="0"/>
              <a:t>Игра идет до того момента, когда все изначально полученные карты у всех игроков будут обсуждены и распределены.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«Пять карт»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завершающем этапе каждый участник представляет свой набор профессий, которые ему подходит и дает оценку – доволен он этим набором или нет.</a:t>
            </a:r>
          </a:p>
          <a:p>
            <a:r>
              <a:rPr lang="ru-RU" dirty="0" smtClean="0"/>
              <a:t>Данная игра помогает подросткам лучше осознать, какой тип профессий ему подходит и почему, а также они узнают мнение других учащихся о себе, своих способностях, что расширяет их представления о самом себе и о профессиях, которые им возможно подойдут.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«Мои качества и способности»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участники должны выбрать в открытую из разложенной колоды «Качества и способности» три качества, которые у его достаточно хорошо развиты.</a:t>
            </a:r>
          </a:p>
          <a:p>
            <a:r>
              <a:rPr lang="ru-RU" dirty="0" smtClean="0"/>
              <a:t>Каждый участник должен написать на листке 1-3 профессии, для которых эти качества были бы необходимы.</a:t>
            </a:r>
          </a:p>
          <a:p>
            <a:r>
              <a:rPr lang="ru-RU" dirty="0" smtClean="0"/>
              <a:t>После этого кто-то один зачитывает выбранные качества, а остальные по кругу предлагают профессию, для которой необходимы эти качества. </a:t>
            </a:r>
          </a:p>
          <a:p>
            <a:r>
              <a:rPr lang="ru-RU" dirty="0" smtClean="0"/>
              <a:t>Тот, кто назвал профессию, которую участник записал на листке, получает 1 балл.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</a:t>
            </a:r>
            <a:r>
              <a:rPr lang="ru-RU" i="1" dirty="0" smtClean="0"/>
              <a:t>«Ценности и потребности»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участники должны выбрать в открытую из разложенной колоды «Ценности и потребности» три ценности, которые для него значимы.</a:t>
            </a:r>
          </a:p>
          <a:p>
            <a:r>
              <a:rPr lang="ru-RU" dirty="0" smtClean="0"/>
              <a:t>Каждый участник должен написать на листке 1-3 профессии, которые отвечали бы этим ценностям и потребностям.</a:t>
            </a:r>
          </a:p>
          <a:p>
            <a:r>
              <a:rPr lang="ru-RU" dirty="0" smtClean="0"/>
              <a:t>После этого кто-то один зачитывает выбранные ценности, а остальные по кругу предлагают профессию, которая бы соответствовала этой ценности. </a:t>
            </a:r>
          </a:p>
          <a:p>
            <a:r>
              <a:rPr lang="ru-RU" dirty="0" smtClean="0"/>
              <a:t>Тот, кто назвал профессию, которую участник записал на листке, получает 1 балл.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Индивидуальная консультация с использованием МАК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МАК позволяет максимально реализовать индивидуальный подход.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Подросток сам формирует смысл того изображения, которое видит на картинке, исходя из своего жизненного опыта, личностных установок, склада характера, индивидуально-типических особенностей.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Создавая непринужденную ситуацию взаимодействия, МАК облегчают задачу для стеснительных и неподготовленных  подростков  выразить свои мысли по поводу будущей профессии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 работы с МАК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Задания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строятся по принципу предварительного задавания вопроса и выбора карты из колоды. Выбор карты может осуществляться двумя основными способами: открытым (изображением вверх) или закрытым (изображением вниз). Считается, что первый способ выбора карты более безопасный и комфортный для подростков, так как снижает у них уровень тревоги.</a:t>
            </a:r>
          </a:p>
        </p:txBody>
      </p:sp>
    </p:spTree>
    <p:extLst>
      <p:ext uri="{BB962C8B-B14F-4D97-AF65-F5344CB8AC3E}">
        <p14:creationId xmlns:p14="http://schemas.microsoft.com/office/powerpoint/2010/main" val="1921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Предложить подростку разложить все карты колоды на 3 группы: </a:t>
            </a:r>
          </a:p>
          <a:p>
            <a:pPr>
              <a:buNone/>
            </a:pPr>
            <a:r>
              <a:rPr lang="ru-RU" dirty="0" smtClean="0"/>
              <a:t>1. Если работа, изображенная на карте, нравится хоть немного. </a:t>
            </a:r>
          </a:p>
          <a:p>
            <a:pPr>
              <a:buNone/>
            </a:pPr>
            <a:r>
              <a:rPr lang="ru-RU" dirty="0" smtClean="0"/>
              <a:t>2. Если она вообще не нравится.</a:t>
            </a:r>
          </a:p>
          <a:p>
            <a:pPr>
              <a:buNone/>
            </a:pPr>
            <a:r>
              <a:rPr lang="ru-RU" dirty="0" smtClean="0"/>
              <a:t>3. Если сомневаетесь или изображенная работа вам безразлична.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8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Прежде, чем перейти к анализу карт из группы «Нравится» имеет смысл поинтересоваться у подростка по какому признаку или основанию он отвергает ту или иную карту (вид деятельности)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использования МАК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Диагностика.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Индивидуальные консультации.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Групповая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2215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Карты,  </a:t>
            </a:r>
            <a:r>
              <a:rPr lang="ru-RU" dirty="0"/>
              <a:t>выбранные </a:t>
            </a:r>
            <a:r>
              <a:rPr lang="ru-RU" dirty="0" smtClean="0"/>
              <a:t>как  </a:t>
            </a:r>
            <a:r>
              <a:rPr lang="ru-RU" dirty="0"/>
              <a:t>положительные, сортируются по группам. </a:t>
            </a:r>
            <a:r>
              <a:rPr lang="ru-RU" dirty="0" smtClean="0"/>
              <a:t>Задается </a:t>
            </a:r>
            <a:r>
              <a:rPr lang="ru-RU" dirty="0"/>
              <a:t>вопрос: «На Ваш взгляд,  какие  </a:t>
            </a:r>
            <a:r>
              <a:rPr lang="ru-RU" dirty="0" smtClean="0"/>
              <a:t>карты  </a:t>
            </a:r>
            <a:r>
              <a:rPr lang="ru-RU" dirty="0"/>
              <a:t>могут  быть  вместе,  какие  </a:t>
            </a:r>
            <a:r>
              <a:rPr lang="ru-RU" dirty="0" smtClean="0"/>
              <a:t>карты </a:t>
            </a:r>
            <a:r>
              <a:rPr lang="ru-RU" dirty="0"/>
              <a:t>имеют что-то общее</a:t>
            </a:r>
            <a:r>
              <a:rPr lang="ru-RU" dirty="0" smtClean="0"/>
              <a:t>?» То, что объединяет карты в группу записывается. Если карт очень много – попросить сократить количество карт. </a:t>
            </a:r>
            <a:endParaRPr lang="ru-RU" dirty="0"/>
          </a:p>
          <a:p>
            <a:r>
              <a:rPr lang="ru-RU" dirty="0"/>
              <a:t>Группы должны быть ранжированы. Вопрос: «Какая группа для Вас самая важная? Какая Вас наиболее привлекает?» Эта  группа  будет первой в ряду </a:t>
            </a:r>
            <a:r>
              <a:rPr lang="ru-RU" dirty="0" smtClean="0"/>
              <a:t>групп.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/>
          </a:bodyPr>
          <a:lstStyle/>
          <a:p>
            <a:r>
              <a:rPr lang="ru-RU" dirty="0" smtClean="0"/>
              <a:t>Просим </a:t>
            </a:r>
            <a:r>
              <a:rPr lang="ru-RU" dirty="0" err="1" smtClean="0"/>
              <a:t>проранжировать</a:t>
            </a:r>
            <a:r>
              <a:rPr lang="ru-RU" dirty="0" smtClean="0"/>
              <a:t> карты в первой группе по степени привлекательности содержания: «Среди  этих  карт  какая  тебе больше  всего  нравится и почему? Что привлекает  тебя  в этой  карточке?  Какие она вызывает у тебя чувства, ассоциации?» </a:t>
            </a:r>
          </a:p>
          <a:p>
            <a:r>
              <a:rPr lang="ru-RU" dirty="0" smtClean="0"/>
              <a:t>Откуда у подростка это стремление придавать карте повышенную значимость?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221560"/>
          </a:xfrm>
        </p:spPr>
        <p:txBody>
          <a:bodyPr>
            <a:normAutofit/>
          </a:bodyPr>
          <a:lstStyle/>
          <a:p>
            <a:r>
              <a:rPr lang="ru-RU" dirty="0" smtClean="0"/>
              <a:t>Просим назвать способности, которые необходимы человеку, чтобы он смог успешно работать по данной профессии. Затем предлагаем оценить уровень развития этих способностей у себя от      0 до 10. Был ли опыт применения этих способностей?</a:t>
            </a:r>
          </a:p>
          <a:p>
            <a:r>
              <a:rPr lang="ru-RU" dirty="0" smtClean="0"/>
              <a:t>Данная процедура проводится последовательно с каждой картой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/>
          </a:bodyPr>
          <a:lstStyle/>
          <a:p>
            <a:r>
              <a:rPr lang="ru-RU" dirty="0" smtClean="0"/>
              <a:t>Карты в остальных группах анализируются подобным образом.  Первые по значимости карты в группах - это, как правило, альтернативы профессий, между которыми подростком осуществляется выбор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«Выбор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все группы и карты обсуждены можно попросить подростка определить ту профессию, в которой бы совмещались все существенные признаки выделенных групп. </a:t>
            </a:r>
          </a:p>
          <a:p>
            <a:r>
              <a:rPr lang="ru-RU" dirty="0" smtClean="0"/>
              <a:t>Попросить описать какой у него жизненный сценарий  в плане получения профессии., чем он реально хочет заниматься по жизни, какой образ жизни вести.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«Мое </a:t>
            </a:r>
            <a:r>
              <a:rPr lang="ru-RU" dirty="0"/>
              <a:t>предназначение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47800"/>
            <a:ext cx="8244408" cy="4800600"/>
          </a:xfrm>
        </p:spPr>
        <p:txBody>
          <a:bodyPr>
            <a:noAutofit/>
          </a:bodyPr>
          <a:lstStyle/>
          <a:p>
            <a:r>
              <a:rPr lang="ru-RU" dirty="0" smtClean="0"/>
              <a:t>Подросток </a:t>
            </a:r>
            <a:r>
              <a:rPr lang="ru-RU" dirty="0"/>
              <a:t>берет карту (ВЗ) из колоды в качестве ответа на вопрос «Каково мое предназначение в данный период времени?». Вторую карту (ВЗ) – Каково мое предназначение по судьбе на всю жизнь? </a:t>
            </a:r>
            <a:r>
              <a:rPr lang="ru-RU" dirty="0" smtClean="0"/>
              <a:t>Подросток </a:t>
            </a:r>
            <a:r>
              <a:rPr lang="ru-RU" dirty="0"/>
              <a:t>по очереди открывает карты и говорит о своих чувствах, ассоциациях, которые вызывает эта карта. («Как то, что изображено на карте соответствует тому, что происходит в твоей жизни сейчас?»)</a:t>
            </a:r>
          </a:p>
        </p:txBody>
      </p:sp>
    </p:spTree>
    <p:extLst>
      <p:ext uri="{BB962C8B-B14F-4D97-AF65-F5344CB8AC3E}">
        <p14:creationId xmlns:p14="http://schemas.microsoft.com/office/powerpoint/2010/main" val="22338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«Ценности и профессии»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/>
          </a:bodyPr>
          <a:lstStyle/>
          <a:p>
            <a:r>
              <a:rPr lang="ru-RU" dirty="0" smtClean="0"/>
              <a:t>Может проводиться как продолжение техники «Выбор профессии».</a:t>
            </a:r>
          </a:p>
          <a:p>
            <a:r>
              <a:rPr lang="ru-RU" dirty="0" smtClean="0"/>
              <a:t>Попросить подростка выбрать из колоды «Ценности и потребности» те ценности, которые представляются для него значимыми. </a:t>
            </a:r>
          </a:p>
          <a:p>
            <a:r>
              <a:rPr lang="ru-RU" dirty="0" smtClean="0"/>
              <a:t>Попросить соотнести каждую ценность с той или иной профессией, которую он отобрал в группу «Нравится».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«Поиск талантов»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244408" cy="4800600"/>
          </a:xfrm>
        </p:spPr>
        <p:txBody>
          <a:bodyPr>
            <a:noAutofit/>
          </a:bodyPr>
          <a:lstStyle/>
          <a:p>
            <a:r>
              <a:rPr lang="ru-RU" dirty="0"/>
              <a:t>Цель техники: помочь подростку увидеть скрытые таланты и способности, осознать новые </a:t>
            </a:r>
            <a:r>
              <a:rPr lang="ru-RU" dirty="0" smtClean="0"/>
              <a:t>направления </a:t>
            </a:r>
            <a:r>
              <a:rPr lang="ru-RU" dirty="0"/>
              <a:t>развития. </a:t>
            </a:r>
            <a:endParaRPr lang="ru-RU" dirty="0" smtClean="0"/>
          </a:p>
          <a:p>
            <a:r>
              <a:rPr lang="ru-RU" dirty="0" smtClean="0"/>
              <a:t>Предложить подростку </a:t>
            </a:r>
            <a:r>
              <a:rPr lang="ru-RU" dirty="0"/>
              <a:t>в открытую найти карты, символизирующие его таланты. Попросить рассказать о каждой карте, задать вопросы: «Какой талант символизирует карта?», «Использует ли он этот талант, если да, то каким образом?», «Приносит ли это ему моральное или материальное удовлетворение?»</a:t>
            </a:r>
          </a:p>
        </p:txBody>
      </p:sp>
    </p:spTree>
    <p:extLst>
      <p:ext uri="{BB962C8B-B14F-4D97-AF65-F5344CB8AC3E}">
        <p14:creationId xmlns:p14="http://schemas.microsoft.com/office/powerpoint/2010/main" val="3168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«Поиск талантов»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812360" cy="5328592"/>
          </a:xfrm>
        </p:spPr>
        <p:txBody>
          <a:bodyPr>
            <a:normAutofit/>
          </a:bodyPr>
          <a:lstStyle/>
          <a:p>
            <a:r>
              <a:rPr lang="ru-RU" u="sng" dirty="0"/>
              <a:t>Второй шаг: </a:t>
            </a:r>
            <a:r>
              <a:rPr lang="ru-RU" dirty="0"/>
              <a:t>предложить подростку вслепую достать 3-5 карт, которые будут символизировать его таланты, о которых он не догадывается, но которые ему надо в себе развивать. Обсудить карты. </a:t>
            </a:r>
            <a:endParaRPr lang="ru-RU" dirty="0" smtClean="0"/>
          </a:p>
          <a:p>
            <a:r>
              <a:rPr lang="ru-RU" dirty="0"/>
              <a:t>Предлагаем ВЗ выбрать на каждую карту по 2 карты, которые ответят на вопросы: 1) Каким образом можно реализовать новый талант? 2) В чем польза от этого таланта для меня?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«Поиск талантов»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812360" cy="532859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u="sng" dirty="0" smtClean="0"/>
              <a:t>Заключительная часть</a:t>
            </a:r>
            <a:endParaRPr lang="ru-RU" u="sng" dirty="0"/>
          </a:p>
          <a:p>
            <a:pPr marL="82296" indent="0">
              <a:buNone/>
            </a:pPr>
            <a:r>
              <a:rPr lang="ru-RU" dirty="0"/>
              <a:t>Предложить ответить на ряд вопросов:</a:t>
            </a:r>
          </a:p>
          <a:p>
            <a:pPr marL="82296" indent="0">
              <a:buNone/>
            </a:pPr>
            <a:r>
              <a:rPr lang="ru-RU" dirty="0" smtClean="0"/>
              <a:t>1. Каким </a:t>
            </a:r>
            <a:r>
              <a:rPr lang="ru-RU" dirty="0"/>
              <a:t>образом можно реализовать мой талант</a:t>
            </a:r>
            <a:r>
              <a:rPr lang="ru-RU" dirty="0" smtClean="0"/>
              <a:t>? В </a:t>
            </a:r>
            <a:r>
              <a:rPr lang="ru-RU" dirty="0"/>
              <a:t>чем польза от этого таланта для меня</a:t>
            </a:r>
            <a:r>
              <a:rPr lang="ru-RU" dirty="0" smtClean="0"/>
              <a:t>?</a:t>
            </a:r>
          </a:p>
          <a:p>
            <a:pPr marL="82296" indent="0">
              <a:buNone/>
            </a:pPr>
            <a:r>
              <a:rPr lang="ru-RU" dirty="0" smtClean="0"/>
              <a:t>2. Какие профессии в выбранных картах тебе понравились больше всего? Почему?</a:t>
            </a:r>
          </a:p>
          <a:p>
            <a:pPr marL="82296" indent="0">
              <a:buNone/>
            </a:pPr>
            <a:r>
              <a:rPr lang="ru-RU" dirty="0" smtClean="0"/>
              <a:t>3</a:t>
            </a:r>
            <a:r>
              <a:rPr lang="ru-RU" dirty="0"/>
              <a:t>. Какие условия работы по данным профессиям?</a:t>
            </a:r>
          </a:p>
          <a:p>
            <a:pPr marL="82296" indent="0">
              <a:buNone/>
            </a:pPr>
            <a:r>
              <a:rPr lang="ru-RU" dirty="0"/>
              <a:t>4. Где учат на эти профессии? Какие экзамены сдавать?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в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МАК «Профессии» (автор А. Ураев)</a:t>
            </a:r>
          </a:p>
          <a:p>
            <a:r>
              <a:rPr lang="ru-RU" dirty="0" smtClean="0"/>
              <a:t>МАК «Моё призвание» (автор М. </a:t>
            </a:r>
            <a:r>
              <a:rPr lang="ru-RU" dirty="0" err="1" smtClean="0"/>
              <a:t>Будякова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МАК «Характер и личность» (автор И. Орда)</a:t>
            </a:r>
          </a:p>
          <a:p>
            <a:r>
              <a:rPr lang="ru-RU" dirty="0" smtClean="0"/>
              <a:t>Текстовые колоды «Ценности и потребности», «Качества и способности»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«Профессии»</a:t>
            </a:r>
            <a:endParaRPr lang="ru-RU" dirty="0"/>
          </a:p>
        </p:txBody>
      </p:sp>
      <p:pic>
        <p:nvPicPr>
          <p:cNvPr id="12" name="Содержимое 11" descr="DSC06530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268760"/>
            <a:ext cx="3527333" cy="5302164"/>
          </a:xfrm>
        </p:spPr>
      </p:pic>
    </p:spTree>
    <p:extLst>
      <p:ext uri="{BB962C8B-B14F-4D97-AF65-F5344CB8AC3E}">
        <p14:creationId xmlns:p14="http://schemas.microsoft.com/office/powerpoint/2010/main" val="12365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«Профессии»</a:t>
            </a:r>
            <a:endParaRPr lang="ru-RU" dirty="0"/>
          </a:p>
        </p:txBody>
      </p:sp>
      <p:pic>
        <p:nvPicPr>
          <p:cNvPr id="8" name="Содержимое 7" descr="DSC06532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340768"/>
            <a:ext cx="3456384" cy="5120870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«Профессии»</a:t>
            </a:r>
            <a:endParaRPr lang="ru-RU" dirty="0"/>
          </a:p>
        </p:txBody>
      </p:sp>
      <p:pic>
        <p:nvPicPr>
          <p:cNvPr id="6" name="Содержимое 5" descr="DSC06539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3449685" cy="5202078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 «Моё призвание»</a:t>
            </a:r>
            <a:endParaRPr lang="ru-RU" dirty="0"/>
          </a:p>
        </p:txBody>
      </p:sp>
      <p:pic>
        <p:nvPicPr>
          <p:cNvPr id="6" name="Содержимое 5" descr="DSC06509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78550"/>
            <a:ext cx="6837743" cy="4642738"/>
          </a:xfrm>
        </p:spPr>
      </p:pic>
    </p:spTree>
    <p:extLst>
      <p:ext uri="{BB962C8B-B14F-4D97-AF65-F5344CB8AC3E}">
        <p14:creationId xmlns:p14="http://schemas.microsoft.com/office/powerpoint/2010/main" val="330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1498</TotalTime>
  <Words>2244</Words>
  <Application>Microsoft Office PowerPoint</Application>
  <PresentationFormat>Экран (4:3)</PresentationFormat>
  <Paragraphs>128</Paragraphs>
  <Slides>49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Солнцестояние</vt:lpstr>
      <vt:lpstr>Использование МАК в профориентационной работе</vt:lpstr>
      <vt:lpstr>Профориентационная работа</vt:lpstr>
      <vt:lpstr>Метафорические ассоциативные карты</vt:lpstr>
      <vt:lpstr>Направления использования МАК</vt:lpstr>
      <vt:lpstr>МАК в профориентации</vt:lpstr>
      <vt:lpstr>МАК «Профессии»</vt:lpstr>
      <vt:lpstr>МАК «Профессии»</vt:lpstr>
      <vt:lpstr>МАК «Профессии»</vt:lpstr>
      <vt:lpstr>МАК «Моё призвание»</vt:lpstr>
      <vt:lpstr>МАК «Моё призвание»</vt:lpstr>
      <vt:lpstr>МАК «Моё призвание»</vt:lpstr>
      <vt:lpstr>МАК «Моё призвание»</vt:lpstr>
      <vt:lpstr>МАК «Характер и личность»</vt:lpstr>
      <vt:lpstr>Текстовые карты  «Ценности и потребности»</vt:lpstr>
      <vt:lpstr>Диагностика </vt:lpstr>
      <vt:lpstr>МАК «Моё призвание»</vt:lpstr>
      <vt:lpstr>МАК «Моё призвание»</vt:lpstr>
      <vt:lpstr>МАК «Моё призвание»</vt:lpstr>
      <vt:lpstr>Использование МАК в играх</vt:lpstr>
      <vt:lpstr>Использование МАК в профориентационных играх</vt:lpstr>
      <vt:lpstr>Использование МАК в профориентационных играх</vt:lpstr>
      <vt:lpstr>Игра «Угадай профессию»</vt:lpstr>
      <vt:lpstr>Игра «Элиас с профессиями»</vt:lpstr>
      <vt:lpstr>Игра «Крокодил с профессиями»</vt:lpstr>
      <vt:lpstr>Игра «Бункер с профессионалами»</vt:lpstr>
      <vt:lpstr>Игра «Бункер с профессионалами»</vt:lpstr>
      <vt:lpstr>Игра «Бункер с профессионалами»</vt:lpstr>
      <vt:lpstr>Игра «Бункер с профессионалами»</vt:lpstr>
      <vt:lpstr>Игра «Имаджинариум с профессиями»</vt:lpstr>
      <vt:lpstr>Игра «Имаджинариум с профессиями»</vt:lpstr>
      <vt:lpstr>Игра «Пять карт»</vt:lpstr>
      <vt:lpstr>Игра «Пять карт»</vt:lpstr>
      <vt:lpstr>Игра «Пять карт»</vt:lpstr>
      <vt:lpstr>Игра «Мои качества и способности»</vt:lpstr>
      <vt:lpstr>Игра «Ценности и потребности»</vt:lpstr>
      <vt:lpstr>Индивидуальная консультация с использованием МАК</vt:lpstr>
      <vt:lpstr>Техники работы с МАК</vt:lpstr>
      <vt:lpstr>Техника «Выбор профессии»</vt:lpstr>
      <vt:lpstr>Техника «Выбор профессии»</vt:lpstr>
      <vt:lpstr>Техника «Выбор профессии»</vt:lpstr>
      <vt:lpstr>Техника «Выбор профессии»</vt:lpstr>
      <vt:lpstr>Техника «Выбор профессии»</vt:lpstr>
      <vt:lpstr>Техника «Выбор профессии»</vt:lpstr>
      <vt:lpstr>Техника «Выбор профессии»</vt:lpstr>
      <vt:lpstr>Техника «Мое предназначение»</vt:lpstr>
      <vt:lpstr>Техника «Ценности и профессии»</vt:lpstr>
      <vt:lpstr>Техника «Поиск талантов»</vt:lpstr>
      <vt:lpstr>Техника «Поиск талантов»</vt:lpstr>
      <vt:lpstr>Техника «Поиск талантов»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МАК в профориентационной работе</dc:title>
  <dc:creator>User</dc:creator>
  <cp:lastModifiedBy>user</cp:lastModifiedBy>
  <cp:revision>76</cp:revision>
  <dcterms:created xsi:type="dcterms:W3CDTF">2021-09-25T10:05:02Z</dcterms:created>
  <dcterms:modified xsi:type="dcterms:W3CDTF">2021-10-12T13:58:21Z</dcterms:modified>
</cp:coreProperties>
</file>