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304" r:id="rId4"/>
    <p:sldId id="291" r:id="rId5"/>
    <p:sldId id="292" r:id="rId6"/>
    <p:sldId id="278" r:id="rId7"/>
    <p:sldId id="262" r:id="rId8"/>
    <p:sldId id="264" r:id="rId9"/>
    <p:sldId id="265" r:id="rId10"/>
    <p:sldId id="295" r:id="rId11"/>
    <p:sldId id="297" r:id="rId12"/>
    <p:sldId id="298" r:id="rId13"/>
    <p:sldId id="299" r:id="rId14"/>
    <p:sldId id="296" r:id="rId15"/>
    <p:sldId id="305" r:id="rId16"/>
    <p:sldId id="300" r:id="rId17"/>
    <p:sldId id="301" r:id="rId18"/>
    <p:sldId id="303" r:id="rId19"/>
    <p:sldId id="294" r:id="rId20"/>
    <p:sldId id="30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pPr eaLnBrk="1" hangingPunct="1"/>
            <a:r>
              <a:rPr lang="ru-RU" b="1" dirty="0" smtClean="0"/>
              <a:t>Родителям о </a:t>
            </a:r>
            <a:r>
              <a:rPr lang="ru-RU" b="1" dirty="0" err="1" smtClean="0"/>
              <a:t>буллинге</a:t>
            </a:r>
            <a:endParaRPr lang="ru-RU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Симптомы, проявляющиеся у детей, </a:t>
            </a:r>
            <a:b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которые могут быть жертвами </a:t>
            </a:r>
            <a:r>
              <a:rPr lang="ru-RU" sz="32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моббинга</a:t>
            </a:r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b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кибер-моббинга</a:t>
            </a:r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Ухудшение показателей здоровья.</a:t>
            </a:r>
          </a:p>
          <a:p>
            <a:pPr marL="0" indent="0">
              <a:buNone/>
            </a:pPr>
            <a:r>
              <a:rPr lang="ru-RU" dirty="0"/>
              <a:t>Сюда могут относиться такие </a:t>
            </a:r>
            <a:r>
              <a:rPr lang="ru-RU" u="sng" dirty="0"/>
              <a:t>симптомы</a:t>
            </a:r>
            <a:r>
              <a:rPr lang="ru-RU" dirty="0"/>
              <a:t>, как</a:t>
            </a:r>
          </a:p>
          <a:p>
            <a:r>
              <a:rPr lang="ru-RU" dirty="0"/>
              <a:t>головная боль, </a:t>
            </a:r>
            <a:endParaRPr lang="ru-RU" dirty="0" smtClean="0"/>
          </a:p>
          <a:p>
            <a:r>
              <a:rPr lang="ru-RU" dirty="0" smtClean="0"/>
              <a:t>боль </a:t>
            </a:r>
            <a:r>
              <a:rPr lang="ru-RU" dirty="0"/>
              <a:t>в животе, </a:t>
            </a:r>
            <a:endParaRPr lang="ru-RU" dirty="0" smtClean="0"/>
          </a:p>
          <a:p>
            <a:r>
              <a:rPr lang="ru-RU" dirty="0" smtClean="0"/>
              <a:t>проблемы </a:t>
            </a:r>
            <a:r>
              <a:rPr lang="ru-RU" dirty="0"/>
              <a:t>со</a:t>
            </a:r>
          </a:p>
          <a:p>
            <a:r>
              <a:rPr lang="ru-RU" dirty="0"/>
              <a:t>сном, </a:t>
            </a:r>
            <a:endParaRPr lang="ru-RU" dirty="0" smtClean="0"/>
          </a:p>
          <a:p>
            <a:r>
              <a:rPr lang="ru-RU" dirty="0" smtClean="0"/>
              <a:t>подавленное </a:t>
            </a:r>
            <a:r>
              <a:rPr lang="ru-RU" dirty="0"/>
              <a:t>настроение.</a:t>
            </a:r>
          </a:p>
          <a:p>
            <a:pPr marL="0" indent="0">
              <a:buNone/>
            </a:pPr>
            <a:r>
              <a:rPr lang="ru-RU" u="sng" dirty="0"/>
              <a:t>Маркер для родителей</a:t>
            </a:r>
            <a:r>
              <a:rPr lang="ru-RU" dirty="0"/>
              <a:t>:</a:t>
            </a:r>
          </a:p>
          <a:p>
            <a:r>
              <a:rPr lang="ru-RU" dirty="0"/>
              <a:t>ребенок начинает много пропускать школу, в </a:t>
            </a:r>
          </a:p>
          <a:p>
            <a:pPr marL="0" indent="0">
              <a:buNone/>
            </a:pPr>
            <a:r>
              <a:rPr lang="ru-RU" dirty="0"/>
              <a:t>том числе и по болезни</a:t>
            </a:r>
          </a:p>
        </p:txBody>
      </p:sp>
    </p:spTree>
    <p:extLst>
      <p:ext uri="{BB962C8B-B14F-4D97-AF65-F5344CB8AC3E}">
        <p14:creationId xmlns:p14="http://schemas.microsoft.com/office/powerpoint/2010/main" val="2913298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Симптомы, проявляющиеся у детей, </a:t>
            </a:r>
            <a:b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которые могут быть жертвами </a:t>
            </a:r>
            <a:r>
              <a:rPr lang="ru-RU" sz="32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моббинга</a:t>
            </a:r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b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кибер-моббинга</a:t>
            </a:r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Изменение поведения.</a:t>
            </a:r>
          </a:p>
          <a:p>
            <a:pPr marL="0" indent="0">
              <a:buNone/>
            </a:pPr>
            <a:r>
              <a:rPr lang="ru-RU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Сигналом для тревоги может </a:t>
            </a:r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послужить</a:t>
            </a:r>
          </a:p>
          <a:p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неожиданная </a:t>
            </a:r>
            <a:r>
              <a:rPr lang="ru-RU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замкнутость и закрытость </a:t>
            </a:r>
          </a:p>
          <a:p>
            <a:r>
              <a:rPr lang="ru-RU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ребенка, </a:t>
            </a:r>
            <a:endParaRPr lang="ru-RU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снижение </a:t>
            </a:r>
            <a:r>
              <a:rPr lang="ru-RU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успеваемости в школе</a:t>
            </a:r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отстраненность </a:t>
            </a:r>
            <a:r>
              <a:rPr lang="ru-RU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от реального мира, </a:t>
            </a:r>
            <a:endParaRPr lang="ru-RU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частое пребывание </a:t>
            </a:r>
            <a:r>
              <a:rPr lang="ru-RU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в мире фантазий и в мире </a:t>
            </a:r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онлайн-игр</a:t>
            </a:r>
            <a:r>
              <a:rPr lang="ru-RU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endParaRPr lang="ru-RU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нежелание </a:t>
            </a:r>
            <a:r>
              <a:rPr lang="ru-RU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идти в школу, секцию </a:t>
            </a:r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или </a:t>
            </a:r>
            <a:r>
              <a:rPr lang="ru-RU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общаться с кем-либо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458163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Симптомы, проявляющиеся у детей, </a:t>
            </a:r>
            <a:b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которые могут быть жертвами </a:t>
            </a:r>
            <a:r>
              <a:rPr lang="ru-RU" sz="32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моббинга</a:t>
            </a:r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b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кибер-моббинга</a:t>
            </a:r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Изменение отношений между друзьями. </a:t>
            </a:r>
          </a:p>
          <a:p>
            <a:pPr marL="0" indent="0">
              <a:buNone/>
            </a:pP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Неожиданно ваш ребенок и его близкий друг-</a:t>
            </a:r>
          </a:p>
          <a:p>
            <a:pPr marL="0" indent="0">
              <a:buNone/>
            </a:pP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одноклассник перестают общаться, на </a:t>
            </a:r>
          </a:p>
          <a:p>
            <a:pPr marL="0" indent="0">
              <a:buNone/>
            </a:pP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переменах кто-то остается в изоляции и т.д.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3228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Симптомы, проявляющиеся у детей, </a:t>
            </a:r>
            <a:b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которые могут быть жертвами </a:t>
            </a:r>
            <a:r>
              <a:rPr lang="ru-RU" sz="32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моббинга</a:t>
            </a:r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b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кибер-моббинга</a:t>
            </a:r>
            <a:r>
              <a:rPr lang="ru-RU" sz="3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Пропажа личных вещей.</a:t>
            </a:r>
          </a:p>
          <a:p>
            <a:pPr marL="0" indent="0">
              <a:buNone/>
            </a:pP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Неожиданное исчезновение любимых вещей </a:t>
            </a:r>
          </a:p>
          <a:p>
            <a:pPr marL="0" indent="0">
              <a:buNone/>
            </a:pP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и денег, которое легко могут заметить </a:t>
            </a:r>
          </a:p>
          <a:p>
            <a:pPr marL="0" indent="0">
              <a:buNone/>
            </a:pP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родители.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5593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Что делать, если вы заметили </a:t>
            </a:r>
            <a:br>
              <a:rPr lang="ru-RU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школьный </a:t>
            </a:r>
            <a:r>
              <a:rPr lang="ru-RU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буллинг</a:t>
            </a: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ru-RU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моббинг</a:t>
            </a: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ребенка?</a:t>
            </a:r>
            <a:endParaRPr lang="ru-RU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Обратиться к классному руководителю.</a:t>
            </a:r>
          </a:p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Если нет прямых признаний ребенка в том, что он испытывает притеснения в классе, постараться сформулировать признаки, по которым вы подозреваете, что ваш ребенок – жертва </a:t>
            </a:r>
            <a:r>
              <a:rPr lang="ru-RU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буллинга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Высказать свои предположение о том, кто занимается травлей.</a:t>
            </a:r>
          </a:p>
          <a:p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69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Что делать, если вы заметили </a:t>
            </a:r>
            <a:br>
              <a:rPr lang="ru-RU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школьный </a:t>
            </a:r>
            <a:r>
              <a:rPr lang="ru-RU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буллинг</a:t>
            </a: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ru-RU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моббинг</a:t>
            </a: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ребенка?</a:t>
            </a:r>
            <a:endParaRPr lang="ru-RU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Попросить классного руководителя проинформировать вас о мерах, принятых по вашему обращению.</a:t>
            </a:r>
          </a:p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После нейтрализации ситуации с </a:t>
            </a:r>
            <a:r>
              <a:rPr lang="ru-RU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буллингом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совместно с классным руководителем выработать 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совместный план действий по усилению позиций ребенка в классном коллективе. </a:t>
            </a:r>
            <a:endParaRPr lang="ru-RU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 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необходимости направить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ребенка к 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школьному психологу. </a:t>
            </a:r>
          </a:p>
          <a:p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719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Что делать, если вы заметили </a:t>
            </a:r>
            <a:br>
              <a:rPr lang="ru-RU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кибермоббинг</a:t>
            </a: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(травлю ребенка в интернете)?</a:t>
            </a:r>
            <a:endParaRPr lang="ru-RU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Объяснить,  что  личная  информация,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которую  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дети  выкладывают  в  интернете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домашний  адрес,  номер  мобильного  или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домашнего  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телефона,  адрес  электронной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почты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,  личные  фотографии)  может  быть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использована  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агрессорами  против  них. </a:t>
            </a:r>
          </a:p>
          <a:p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Объясните,  почему  этого  делать  не  нужно!</a:t>
            </a:r>
          </a:p>
        </p:txBody>
      </p:sp>
    </p:spTree>
    <p:extLst>
      <p:ext uri="{BB962C8B-B14F-4D97-AF65-F5344CB8AC3E}">
        <p14:creationId xmlns:p14="http://schemas.microsoft.com/office/powerpoint/2010/main" val="2040363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Что делать, если вы заметили </a:t>
            </a:r>
            <a:br>
              <a:rPr lang="ru-RU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кибермоббинг</a:t>
            </a: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(травлю ребенка в интернете)?</a:t>
            </a:r>
            <a:endParaRPr lang="ru-RU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Выяснение  у  ребенка  всей  возможной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информации  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относительно  актов  </a:t>
            </a:r>
            <a:r>
              <a:rPr lang="ru-RU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кибербуллинга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.  Кто?  Как  часто?  Как  давно?</a:t>
            </a:r>
          </a:p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Блокировка 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агрессоров.</a:t>
            </a:r>
          </a:p>
          <a:p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74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Что делать, если вы заметили </a:t>
            </a:r>
            <a:br>
              <a:rPr lang="ru-RU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кибермоббинг</a:t>
            </a:r>
            <a:r>
              <a:rPr lang="ru-RU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(травлю ребенка в интернете)?</a:t>
            </a:r>
            <a:endParaRPr lang="ru-RU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Сохранить   все   возможные свидетельства  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происходящего  (скриншоты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экрана, электронные  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письма,  фотографии  и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т.п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.).</a:t>
            </a:r>
          </a:p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Важно  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убедиться,  что  оскорбления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буллинг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)  из  сети  не  перешли  в 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реальную жизнь</a:t>
            </a:r>
            <a:r>
              <a:rPr lang="ru-RU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4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ru-RU" sz="31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Что  конкретно могут сделать родители, </a:t>
            </a:r>
            <a:br>
              <a:rPr lang="ru-RU" sz="31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чтобы повысить авторитет своего ребёнка в кругу </a:t>
            </a:r>
            <a:r>
              <a:rPr lang="ru-RU" sz="31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одноклассников и предотвратить </a:t>
            </a:r>
            <a:r>
              <a:rPr lang="ru-RU" sz="31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буллинг</a:t>
            </a:r>
            <a:r>
              <a:rPr lang="ru-RU" sz="2800" dirty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 fontScale="85000" lnSpcReduction="10000"/>
          </a:bodyPr>
          <a:lstStyle/>
          <a:p>
            <a:pPr eaLnBrk="0" hangingPunct="0"/>
            <a:endParaRPr lang="ru-RU" sz="28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28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eaLnBrk="0" hangingPunct="0"/>
            <a:r>
              <a:rPr lang="ru-RU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Научить 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не 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бояться 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своих одноклассников</a:t>
            </a:r>
            <a:r>
              <a:rPr lang="ru-RU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, у которых тоже есть проблемы;</a:t>
            </a:r>
          </a:p>
          <a:p>
            <a:pPr eaLnBrk="0" hangingPunct="0"/>
            <a:endParaRPr lang="ru-RU" dirty="0">
              <a:cs typeface="Times New Roman" pitchFamily="18" charset="0"/>
            </a:endParaRPr>
          </a:p>
          <a:p>
            <a:pPr eaLnBrk="0" hangingPunct="0"/>
            <a:r>
              <a:rPr lang="ru-RU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Наладить </a:t>
            </a:r>
            <a:r>
              <a:rPr lang="ru-RU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родителям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контакты с учителями и одноклассниками;</a:t>
            </a:r>
          </a:p>
          <a:p>
            <a:pPr eaLnBrk="0" hangingPunct="0"/>
            <a:endParaRPr lang="ru-RU" dirty="0">
              <a:cs typeface="Times New Roman" pitchFamily="18" charset="0"/>
            </a:endParaRPr>
          </a:p>
          <a:p>
            <a:pPr eaLnBrk="0" hangingPunct="0"/>
            <a:r>
              <a:rPr lang="ru-RU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Участвовать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в классных мероприятиях, в которые вовлекаются и родители;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04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/>
          <a:lstStyle/>
          <a:p>
            <a:pPr>
              <a:lnSpc>
                <a:spcPts val="3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Английское слово </a:t>
            </a: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буллинг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ru-RU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(от </a:t>
            </a:r>
            <a:r>
              <a:rPr lang="ru-RU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bully</a:t>
            </a:r>
            <a:r>
              <a:rPr lang="ru-RU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хулиган, драчун, задира, грубиян, насильник)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обозначает запугивание, физический или психологический террор, направленный на то, чтобы вызвать у другого страх и тем самым подчинить его себе.</a:t>
            </a:r>
            <a:endParaRPr lang="ru-RU" sz="2400" dirty="0" smtClean="0"/>
          </a:p>
          <a:p>
            <a:pPr marL="357188" indent="-357188">
              <a:buFont typeface="Wingdings" pitchFamily="2" charset="2"/>
              <a:buChar char="Ø"/>
            </a:pP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Буллинг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— это травля, агрессивное преследование одного человека другим (другими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), систематическое целенаправленное агрессивное поведение</a:t>
            </a:r>
          </a:p>
          <a:p>
            <a:pPr marL="357188" indent="-357188">
              <a:buFont typeface="Wingdings" pitchFamily="2" charset="2"/>
              <a:buChar char="Ø"/>
            </a:pPr>
            <a:r>
              <a:rPr lang="ru-RU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Моббинг</a:t>
            </a: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ru-RU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(от английского </a:t>
            </a:r>
            <a:r>
              <a:rPr lang="ru-RU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mob</a:t>
            </a:r>
            <a:r>
              <a:rPr lang="ru-RU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– толпа) </a:t>
            </a: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- психологические притеснения,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осуществляемое группой, </a:t>
            </a:r>
            <a:r>
              <a:rPr lang="ru-RU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травля группой неугодного ей человека.</a:t>
            </a:r>
          </a:p>
          <a:p>
            <a:pPr marL="357188" indent="-357188">
              <a:buFont typeface="Wingdings" pitchFamily="2" charset="2"/>
              <a:buChar char="Ø"/>
            </a:pPr>
            <a:endParaRPr lang="ru-RU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>
            <a:noAutofit/>
          </a:bodyPr>
          <a:lstStyle/>
          <a:p>
            <a:pPr eaLnBrk="1" hangingPunct="1">
              <a:lnSpc>
                <a:spcPts val="4300"/>
              </a:lnSpc>
            </a:pPr>
            <a:r>
              <a:rPr lang="ru-RU" sz="34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Буллинг</a:t>
            </a:r>
            <a:r>
              <a:rPr lang="ru-RU" sz="3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34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моббинг</a:t>
            </a:r>
            <a:r>
              <a:rPr lang="ru-RU" sz="3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в чем различие?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79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6093296"/>
          </a:xfrm>
        </p:spPr>
        <p:txBody>
          <a:bodyPr>
            <a:noAutofit/>
          </a:bodyPr>
          <a:lstStyle/>
          <a:p>
            <a:pPr marL="450850" indent="-450850">
              <a:lnSpc>
                <a:spcPts val="3000"/>
              </a:lnSpc>
              <a:buFont typeface="Wingdings" pitchFamily="2" charset="2"/>
              <a:buChar char="ü"/>
            </a:pP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Заниматься </a:t>
            </a:r>
            <a:r>
              <a:rPr lang="ru-RU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моббингом</a:t>
            </a: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— значит демонстрировать силу, иметь власть над тем, кто хотел бы от нее избавиться.</a:t>
            </a:r>
          </a:p>
          <a:p>
            <a:pPr marL="450850" indent="-450850">
              <a:lnSpc>
                <a:spcPts val="3000"/>
              </a:lnSpc>
              <a:buFont typeface="Wingdings" pitchFamily="2" charset="2"/>
              <a:buChar char="ü"/>
            </a:pPr>
            <a:r>
              <a:rPr lang="ru-RU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Моббинг</a:t>
            </a: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служит для </a:t>
            </a:r>
            <a:r>
              <a:rPr lang="ru-RU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мобберов</a:t>
            </a: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способом снять эмоциональное напряжение, выплеснуть накопившееся раздражение на «привычную» жертву.</a:t>
            </a:r>
          </a:p>
          <a:p>
            <a:pPr marL="450850" indent="-450850">
              <a:lnSpc>
                <a:spcPts val="3000"/>
              </a:lnSpc>
              <a:buFont typeface="Wingdings" pitchFamily="2" charset="2"/>
              <a:buChar char="ü"/>
            </a:pPr>
            <a:r>
              <a:rPr lang="ru-RU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Моббингу</a:t>
            </a: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часто подвергаются те ученики, которые не способствуют реализации основных групповых целей – достижению единства, гармонии и развития группы.</a:t>
            </a:r>
          </a:p>
          <a:p>
            <a:pPr marL="450850" indent="-450850">
              <a:lnSpc>
                <a:spcPts val="3000"/>
              </a:lnSpc>
              <a:buFont typeface="Wingdings" pitchFamily="2" charset="2"/>
              <a:buChar char="ü"/>
            </a:pP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 счет травли может достигаться групповое единство, («против кого дружим»), поддерживается статус-кво группы. </a:t>
            </a:r>
          </a:p>
          <a:p>
            <a:pPr marL="0" indent="0">
              <a:lnSpc>
                <a:spcPts val="3000"/>
              </a:lnSpc>
              <a:buFont typeface="Wingdings" pitchFamily="2" charset="2"/>
              <a:buChar char="ü"/>
            </a:pPr>
            <a:endParaRPr lang="ru-RU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Autofit/>
          </a:bodyPr>
          <a:lstStyle/>
          <a:p>
            <a:pPr eaLnBrk="1" hangingPunct="1">
              <a:lnSpc>
                <a:spcPts val="4300"/>
              </a:lnSpc>
            </a:pPr>
            <a:r>
              <a:rPr lang="ru-RU" sz="3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Причины </a:t>
            </a:r>
            <a:r>
              <a:rPr lang="ru-RU" sz="34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моббинга</a:t>
            </a:r>
            <a:endParaRPr lang="ru-RU" sz="34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7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дети становятся </a:t>
            </a:r>
            <a:r>
              <a:rPr lang="ru-RU" sz="28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буллерами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Дети, уверенные в том, что «господствуя» и подчиняя,  гораздо легче будет добиваться своих целей;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2. Не  умеющие  сочувствовать своим жертвам;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3. Физически  сильные  мальчики;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4. Легко  возбудимые, импульсивные, с высоким уровнем агрессии.</a:t>
            </a:r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28604"/>
            <a:ext cx="864096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Инициаторами травли также могут быть дети: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1. Мечтающие   быть лидерами в классе.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2. Желающие быть в центре внимания.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3. С высоким уровнем притязания.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4. Внутренне неуверенные в себе, тревожные дети, стремящиеся подчеркнуть свою «крутизну».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5. Дети жестоких родителей, из неблагополучных семей, испытавшие страх наказания.</a:t>
            </a:r>
          </a:p>
          <a:p>
            <a:pP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6. Дети из неполных семей.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892480" cy="6264696"/>
          </a:xfrm>
        </p:spPr>
        <p:txBody>
          <a:bodyPr>
            <a:normAutofit/>
          </a:bodyPr>
          <a:lstStyle/>
          <a:p>
            <a:pPr marL="0" indent="0">
              <a:lnSpc>
                <a:spcPts val="3400"/>
              </a:lnSpc>
              <a:buNone/>
            </a:pPr>
            <a:r>
              <a:rPr lang="ru-RU" sz="24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Буллеры</a:t>
            </a:r>
            <a:r>
              <a:rPr lang="ru-RU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indent="0">
              <a:lnSpc>
                <a:spcPts val="3400"/>
              </a:lnSpc>
              <a:buNone/>
            </a:pPr>
            <a:r>
              <a:rPr lang="ru-RU" sz="2400" i="1" u="sng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Агрессивный </a:t>
            </a:r>
            <a:r>
              <a:rPr lang="ru-RU" sz="2400" i="1" u="sng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буллер</a:t>
            </a:r>
            <a:endParaRPr lang="ru-RU" sz="2400" i="1" u="sng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4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Он испытывает сильную потребность господствовать и подчинять себе других учеников. Травля для него – это способ самоутвердиться в коллективе, удержать статус.</a:t>
            </a:r>
          </a:p>
          <a:p>
            <a:pPr marL="0" indent="0">
              <a:lnSpc>
                <a:spcPts val="34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Имеет высокий (выше нормы) уровень притязаний.</a:t>
            </a:r>
          </a:p>
          <a:p>
            <a:pPr marL="0" indent="0">
              <a:lnSpc>
                <a:spcPts val="34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Он импульсивен и легко приходит в ярость, плохо контролирует себя. </a:t>
            </a:r>
          </a:p>
          <a:p>
            <a:pPr marL="0" indent="0">
              <a:lnSpc>
                <a:spcPts val="34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развита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эмпатия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не способен прочувствовать состояние другого человека.</a:t>
            </a:r>
          </a:p>
          <a:p>
            <a:pPr marL="0" indent="0">
              <a:lnSpc>
                <a:spcPts val="34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Часто вызывающе и агрессивно ведет себя по отношению к взрослым, включая родителей и учителей.</a:t>
            </a:r>
          </a:p>
          <a:p>
            <a:pPr marL="0" indent="0"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Autofit/>
          </a:bodyPr>
          <a:lstStyle/>
          <a:p>
            <a:pPr eaLnBrk="1" hangingPunct="1">
              <a:lnSpc>
                <a:spcPts val="4300"/>
              </a:lnSpc>
            </a:pPr>
            <a:r>
              <a:rPr lang="ru-RU" sz="34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Буллинг</a:t>
            </a:r>
            <a:r>
              <a:rPr lang="ru-RU" sz="3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преследователь и жертва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/>
          </a:bodyPr>
          <a:lstStyle/>
          <a:p>
            <a:pPr marL="0" indent="0">
              <a:lnSpc>
                <a:spcPts val="3400"/>
              </a:lnSpc>
              <a:buNone/>
            </a:pPr>
            <a:r>
              <a:rPr lang="ru-RU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Жертвы:</a:t>
            </a:r>
          </a:p>
          <a:p>
            <a:pPr marL="447675" indent="-447675">
              <a:lnSpc>
                <a:spcPct val="80000"/>
              </a:lnSpc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Они пугливы, чувствительны, замкнуты и застенчивы.</a:t>
            </a:r>
          </a:p>
          <a:p>
            <a:pPr marL="447675" indent="-447675">
              <a:lnSpc>
                <a:spcPct val="80000"/>
              </a:lnSpc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Часто тревожны, не уверены в себе, несчастны и имеют низкое самоуважение. </a:t>
            </a:r>
          </a:p>
          <a:p>
            <a:pPr marL="447675" indent="-447675">
              <a:lnSpc>
                <a:spcPct val="80000"/>
              </a:lnSpc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Склонны к 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депрессии.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marL="447675" indent="-447675">
              <a:lnSpc>
                <a:spcPct val="80000"/>
              </a:lnSpc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Часто не имеют ни одного близкого друга и успешнее общаются со взрослыми, нежели со сверстниками. </a:t>
            </a:r>
          </a:p>
          <a:p>
            <a:pPr marL="447675" indent="-447675">
              <a:lnSpc>
                <a:spcPct val="80000"/>
              </a:lnSpc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Если это мальчики, они могут быть физически слабее своих ровесников.</a:t>
            </a:r>
          </a:p>
          <a:p>
            <a:pPr marL="0" indent="0"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>
            <a:noAutofit/>
          </a:bodyPr>
          <a:lstStyle/>
          <a:p>
            <a:pPr eaLnBrk="1" hangingPunct="1">
              <a:lnSpc>
                <a:spcPts val="4300"/>
              </a:lnSpc>
            </a:pPr>
            <a:r>
              <a:rPr lang="ru-RU" sz="34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Буллинг</a:t>
            </a:r>
            <a:r>
              <a:rPr lang="ru-RU" sz="3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преследователь и жертва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496944" cy="60932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3400"/>
              </a:lnSpc>
              <a:buNone/>
            </a:pPr>
            <a:r>
              <a:rPr lang="ru-RU" sz="24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Провокативные</a:t>
            </a:r>
            <a:r>
              <a:rPr lang="ru-RU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жертвы:</a:t>
            </a:r>
          </a:p>
          <a:p>
            <a:pPr marL="273050" indent="-273050">
              <a:lnSpc>
                <a:spcPts val="33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дети, испытывающие трудности в учебе, письме и чтении, </a:t>
            </a:r>
          </a:p>
          <a:p>
            <a:pPr marL="273050" indent="-273050">
              <a:lnSpc>
                <a:spcPts val="33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страдающие расстройствами внимания и повышенной возбудимостью, 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гиперактивные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273050" indent="-273050">
              <a:lnSpc>
                <a:spcPts val="33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имеющие физические недостатки или особенности,</a:t>
            </a:r>
          </a:p>
          <a:p>
            <a:pPr marL="273050" indent="-273050">
              <a:lnSpc>
                <a:spcPts val="33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отвечающие стандартам в одежде, 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гаджетах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увлечениях,</a:t>
            </a:r>
          </a:p>
          <a:p>
            <a:pPr marL="273050" indent="-273050">
              <a:lnSpc>
                <a:spcPts val="33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имеющие какую-либо социальную стигматизацию (дети из неблагополучных семей, по национальному признаку и т.п.),</a:t>
            </a:r>
          </a:p>
          <a:p>
            <a:pPr marL="273050" indent="-273050">
              <a:lnSpc>
                <a:spcPts val="33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«любимчики» учителей,</a:t>
            </a:r>
          </a:p>
          <a:p>
            <a:pPr marL="273050" indent="-273050">
              <a:lnSpc>
                <a:spcPts val="33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одаренные дети, превосходящие по своим способностям средний уровень,</a:t>
            </a:r>
          </a:p>
          <a:p>
            <a:pPr marL="273050" indent="-273050">
              <a:lnSpc>
                <a:spcPts val="33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часто болеющие дети, пропускающие занятия.</a:t>
            </a:r>
          </a:p>
          <a:p>
            <a:pPr marL="0" indent="0">
              <a:lnSpc>
                <a:spcPts val="3400"/>
              </a:lnSpc>
              <a:buFont typeface="Wingdings" pitchFamily="2" charset="2"/>
              <a:buChar char="ü"/>
            </a:pPr>
            <a:endParaRPr lang="ru-RU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Autofit/>
          </a:bodyPr>
          <a:lstStyle/>
          <a:p>
            <a:pPr eaLnBrk="1" hangingPunct="1">
              <a:lnSpc>
                <a:spcPts val="4300"/>
              </a:lnSpc>
            </a:pPr>
            <a:r>
              <a:rPr lang="ru-RU" sz="34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Буллинг</a:t>
            </a:r>
            <a:r>
              <a:rPr lang="ru-RU" sz="3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преследователь и жертва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352928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ts val="3400"/>
              </a:lnSpc>
              <a:buNone/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Непосредственный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физический</a:t>
            </a:r>
            <a:r>
              <a:rPr lang="ru-RU" sz="2400" dirty="0" smtClean="0"/>
              <a:t> (битье, толкание и пинание).</a:t>
            </a:r>
            <a:endParaRPr lang="ru-RU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Косвенный (социальная агрессия):</a:t>
            </a:r>
          </a:p>
          <a:p>
            <a:pPr marL="273050" indent="-273050">
              <a:lnSpc>
                <a:spcPts val="34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вербальная агрессия (оскорбления, поддевки, насмешки, присвоение прозвищ и т.п.),</a:t>
            </a:r>
          </a:p>
          <a:p>
            <a:pPr marL="273050" indent="-273050">
              <a:lnSpc>
                <a:spcPts val="34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распространение заведомо ложной информации о человеке (сплетни, слухи),</a:t>
            </a:r>
          </a:p>
          <a:p>
            <a:pPr marL="273050" indent="-273050">
              <a:lnSpc>
                <a:spcPts val="34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поведенческая форма непрямой агрессии (изоляция, бойкот, провокации, порча личного имущества). </a:t>
            </a:r>
          </a:p>
          <a:p>
            <a:pPr marL="273050" indent="-273050">
              <a:lnSpc>
                <a:spcPts val="3400"/>
              </a:lnSpc>
              <a:buNone/>
            </a:pPr>
            <a:r>
              <a:rPr lang="ru-RU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Косвенная агрессия более распространена. Она менее заметна, но именно косвенная травля приводит к более тяжелым последствиям.</a:t>
            </a:r>
          </a:p>
          <a:p>
            <a:pPr marL="0" indent="0">
              <a:lnSpc>
                <a:spcPts val="3400"/>
              </a:lnSpc>
              <a:buNone/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Кибермоббинг – травля в интернете</a:t>
            </a:r>
            <a:endParaRPr lang="ru-RU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400"/>
              </a:lnSpc>
              <a:buFont typeface="Wingdings" pitchFamily="2" charset="2"/>
              <a:buChar char="Ø"/>
            </a:pPr>
            <a:endParaRPr lang="ru-RU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 typeface="Arial" charset="0"/>
              <a:buNone/>
            </a:pPr>
            <a:endParaRPr lang="ru-RU" dirty="0" smtClean="0"/>
          </a:p>
          <a:p>
            <a:pPr marL="0" indent="0"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>
            <a:noAutofit/>
          </a:bodyPr>
          <a:lstStyle/>
          <a:p>
            <a:pPr eaLnBrk="1" hangingPunct="1">
              <a:lnSpc>
                <a:spcPts val="4300"/>
              </a:lnSpc>
            </a:pPr>
            <a:r>
              <a:rPr lang="ru-RU" sz="3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Формы </a:t>
            </a:r>
            <a:r>
              <a:rPr lang="ru-RU" sz="34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моббинга</a:t>
            </a:r>
            <a:endParaRPr lang="ru-RU" sz="34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692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Родителям о буллинге</vt:lpstr>
      <vt:lpstr>Буллинг и моббинг: в чем различие?</vt:lpstr>
      <vt:lpstr>Причины моббинга</vt:lpstr>
      <vt:lpstr>Презентация PowerPoint</vt:lpstr>
      <vt:lpstr>Презентация PowerPoint</vt:lpstr>
      <vt:lpstr>Буллинг: преследователь и жертва</vt:lpstr>
      <vt:lpstr>Буллинг: преследователь и жертва</vt:lpstr>
      <vt:lpstr>Буллинг: преследователь и жертва</vt:lpstr>
      <vt:lpstr>Формы моббинга</vt:lpstr>
      <vt:lpstr>Симптомы, проявляющиеся у детей,  которые могут быть жертвами моббинга и  кибер-моббинга:</vt:lpstr>
      <vt:lpstr>Симптомы, проявляющиеся у детей,  которые могут быть жертвами моббинга и  кибер-моббинга:</vt:lpstr>
      <vt:lpstr>Симптомы, проявляющиеся у детей,  которые могут быть жертвами моббинга и  кибер-моббинга:</vt:lpstr>
      <vt:lpstr>Симптомы, проявляющиеся у детей,  которые могут быть жертвами моббинга и  кибер-моббинга:</vt:lpstr>
      <vt:lpstr>Что делать, если вы заметили  школьный буллинг (моббинг) ребенка?</vt:lpstr>
      <vt:lpstr>Что делать, если вы заметили  школьный буллинг (моббинг) ребенка?</vt:lpstr>
      <vt:lpstr>Что делать, если вы заметили  кибермоббинг (травлю ребенка в интернете)?</vt:lpstr>
      <vt:lpstr>Что делать, если вы заметили  кибермоббинг (травлю ребенка в интернете)?</vt:lpstr>
      <vt:lpstr>Что делать, если вы заметили  кибермоббинг (травлю ребенка в интернете)?</vt:lpstr>
      <vt:lpstr>Что  конкретно могут сделать родители,  чтобы повысить авторитет своего ребёнка в кругу одноклассников и предотвратить буллинг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167</cp:revision>
  <dcterms:created xsi:type="dcterms:W3CDTF">2014-11-24T05:07:23Z</dcterms:created>
  <dcterms:modified xsi:type="dcterms:W3CDTF">2022-11-28T14:06:32Z</dcterms:modified>
</cp:coreProperties>
</file>