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9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95" r:id="rId18"/>
    <p:sldId id="275" r:id="rId19"/>
    <p:sldId id="276" r:id="rId20"/>
    <p:sldId id="277" r:id="rId21"/>
    <p:sldId id="278" r:id="rId22"/>
    <p:sldId id="279" r:id="rId23"/>
    <p:sldId id="280" r:id="rId24"/>
    <p:sldId id="270" r:id="rId25"/>
    <p:sldId id="271" r:id="rId26"/>
    <p:sldId id="272" r:id="rId27"/>
    <p:sldId id="273" r:id="rId28"/>
    <p:sldId id="281" r:id="rId29"/>
    <p:sldId id="282" r:id="rId30"/>
    <p:sldId id="283" r:id="rId31"/>
    <p:sldId id="290" r:id="rId32"/>
    <p:sldId id="284" r:id="rId33"/>
    <p:sldId id="285" r:id="rId34"/>
    <p:sldId id="286" r:id="rId35"/>
    <p:sldId id="287" r:id="rId36"/>
    <p:sldId id="288" r:id="rId37"/>
    <p:sldId id="289" r:id="rId38"/>
    <p:sldId id="291" r:id="rId39"/>
    <p:sldId id="292" r:id="rId40"/>
    <p:sldId id="293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FB9"/>
    <a:srgbClr val="99FF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9711-E0E2-42E0-BAC3-D294C258B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29A17-7974-4F1A-98FD-643F5CA84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858AA-6284-48F6-88F3-B09F3D8D4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F979B-E5D6-4AA5-8917-EC7DA09E4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44D7-D63D-4D4B-B4C1-06C678FF0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92100-DD90-45D4-97A2-0FCD87B9F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5D507-8A13-4537-A17F-F762AE47E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122E4-7EDC-4061-AA47-6792FE049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82628-E771-4666-A9EC-068B5229A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C1164-F038-45DA-8E45-798988D26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EE74-A7FE-47B1-B9EE-C14021C51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F10B195-34D6-4DF0-ADF2-9E406862D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14400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Как себя вести в случае проявления агрессии у подростка?</a:t>
            </a:r>
            <a:endParaRPr lang="ru-RU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124200"/>
            <a:ext cx="6400800" cy="29718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Рекомендации педагогам и родителям</a:t>
            </a:r>
            <a:endParaRPr lang="ru-RU" sz="2400" dirty="0" smtClean="0"/>
          </a:p>
          <a:p>
            <a:pPr eaLnBrk="1" hangingPunct="1"/>
            <a:endParaRPr lang="ru-RU" dirty="0" smtClean="0"/>
          </a:p>
          <a:p>
            <a:pPr algn="r" eaLnBrk="1" hangingPunct="1"/>
            <a:r>
              <a:rPr lang="ru-RU" sz="2800" i="1" dirty="0" smtClean="0"/>
              <a:t>И.А.Лихачев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Косвенная агрессия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действия за спиной, окольными путями направленные на другое лицо (сплетни, злобные шутки, порча вещей, вред близким), а также ни на кого не направленные взрывы ярости (топанье ногами, битье кулаками по столу).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</a:t>
            </a:r>
            <a:r>
              <a:rPr lang="ru-RU" dirty="0" smtClean="0"/>
              <a:t>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Активная агрессия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 форме активных действий (толчки, обзывания и т.п.)</a:t>
            </a:r>
          </a:p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Пассивная агрессия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 форме отказа совершать те действия, которые ожидаются в конкретной ситуации (здороваться, общаться, уважительно слушать, не перебивать)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Аутоагрессия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 направлена на себя (самоуничижение,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саморазрушающее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поведение, психосоматические заболевания).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Смещенная агрессия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перенаправленная на объекты, обеспечивающие безопасный выброс злости (битье кулаками подушки или по столу).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Раздражительность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В данном случае ребенок демонстрирует негативные эмоции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(грубость, хамство, вспыльчивость и пр.) при малейшем возбуждении).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Негативизм -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распространенное в среде подростков явление, выражающееся в оппозиционной манере поведения. Оно может выглядеть как пассивное сопротивление или выражаться в виде активной демонстративной борьбы против сложившихся в обществе правил и норм.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Причины агрессии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существуют врожденные агрессивные побуждения, </a:t>
            </a:r>
          </a:p>
          <a:p>
            <a:pPr lvl="0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– естественная реакция на фрустрацию, 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агрессивное поведение является результатом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научения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Врожденная агрессия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Всякий человек рождается с потенциалом 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конструктивной агрессивности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т. е. стремлением освоить и изменить окружающий мир, творчески реализовать себя. При нормальном развитии конструктивная агрессивность ведет к творчеству и гармоническому совершенствованию человека.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дефектном воспитании конструктивная агрессивность преобразуется в 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деструктивную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поскольку вне зависимости от знака — положительного или отрицательного, потенциал агрессии должен найти свой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выход для сохранения физического и психического здоровья.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Врожденная агрессия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Существуют биологические предпосылки агрессивного поведения (заболевания ЦНС, родовые травмы, генетическая предрасположенность и т.п.)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Сама агрессия у человека может являться симптомом его заболевания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>
              <a:lnSpc>
                <a:spcPts val="4700"/>
              </a:lnSpc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реакция на фрустрацию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/>
          <a:lstStyle/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Блокировка удовлетворения потребностей человека вызывает агрессию</a:t>
            </a: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групп потребностей – физиологические, в безопасности, признании (социальные), </a:t>
            </a:r>
            <a:r>
              <a:rPr lang="ru-RU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самоактуализации</a:t>
            </a:r>
            <a:endParaRPr lang="ru-RU" sz="3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Фрустрация в семье базовых потребностей в любви и уважении, воздействие вербальной агрессии формирует у ребенка заниженную самооценку, обесценивает уважительное отношение к личности вообще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же такое агрессия?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u="sng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Агрессия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это любая форма поведения, нацеленного на оскорбление или причинение вреда другому живому существу, не желающему подобного с собой обращения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4600"/>
              </a:lnSpc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реакция на фрустрацию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752528"/>
          </a:xfrm>
        </p:spPr>
        <p:txBody>
          <a:bodyPr/>
          <a:lstStyle/>
          <a:p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Часто взрывы «немотивированной» агрессии демонстрируют подростки, подвергавшиеся долгое время </a:t>
            </a:r>
            <a:r>
              <a:rPr lang="ru-RU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моббингу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(травле) в классе. Со стороны казавшиеся «безобидными» подшучивания и </a:t>
            </a:r>
            <a:r>
              <a:rPr lang="ru-RU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подколы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одноклассников могут накопившись прорваться в виде агрессии или </a:t>
            </a:r>
            <a:r>
              <a:rPr lang="ru-RU" sz="3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аутоагрессии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4700"/>
              </a:lnSpc>
            </a:pP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реакция на фрустрацию достижения целей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1200"/>
            <a:ext cx="8784976" cy="4400128"/>
          </a:xfrm>
        </p:spPr>
        <p:txBody>
          <a:bodyPr/>
          <a:lstStyle/>
          <a:p>
            <a:r>
              <a:rPr lang="ru-RU" sz="3000" dirty="0" smtClean="0"/>
              <a:t> </a:t>
            </a:r>
            <a:r>
              <a:rPr lang="ru-RU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Цель деятельности формирует потребность ее достижения. Блокировка достижения цели вызывает агрессию. </a:t>
            </a:r>
            <a:endParaRPr lang="ru-RU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4700"/>
              </a:lnSpc>
            </a:pPr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результат </a:t>
            </a:r>
            <a:r>
              <a:rPr lang="ru-RU" sz="4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научения</a:t>
            </a:r>
            <a:endParaRPr lang="ru-RU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Подросток подражает взрослому миру, научается агрессии как культурно принятой форме поведения.</a:t>
            </a:r>
          </a:p>
          <a:p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Научение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происходит в семье, посредством СМИ, интернета, компьютерных игр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700"/>
              </a:lnSpc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Причины агрессивного поведения у подростков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136904" cy="4114800"/>
          </a:xfrm>
        </p:spPr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средство достижения значимых целей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способ психической разрядки, замещения, удовлетворения блокированной потребности и переключения деятельности;</a:t>
            </a: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Агрессия как способ удовлетворения потребности в принятии группой и самоутверждении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такое агрессивность?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Если агрессия рассматривается как отдельные действия, поступки, то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агрессивность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относительно устойчивое свойство личности, выражающееся в готовности к агрессии, а также склонности воспринимать поведение другого как враждебное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819944"/>
          </a:xfrm>
        </p:spPr>
        <p:txBody>
          <a:bodyPr/>
          <a:lstStyle/>
          <a:p>
            <a:pPr algn="l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Признаки агрессивности</a:t>
            </a:r>
            <a:b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i="1" u="sng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Характерологические:</a:t>
            </a:r>
            <a:endParaRPr lang="ru-RU" sz="2800" i="1" u="sng" dirty="0">
              <a:solidFill>
                <a:schemeClr val="tx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32440" cy="5733256"/>
          </a:xfrm>
        </p:spPr>
        <p:txBody>
          <a:bodyPr/>
          <a:lstStyle/>
          <a:p>
            <a:pPr lvl="0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понимают чувств и переживаний других людей; </a:t>
            </a:r>
          </a:p>
          <a:p>
            <a:pPr lvl="0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могут разобраться в собственных чувствах и переживаниях, затрудняются их назвать; </a:t>
            </a:r>
          </a:p>
          <a:p>
            <a:pPr lvl="0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чрезмерно подозрительны, все время ожидают физического и морального зла, удара, оскорбления от любого человека, сверстника или взрослого; </a:t>
            </a:r>
          </a:p>
          <a:p>
            <a:pPr lvl="0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ощущают себя отверженными, одинокими во враждебном мире; эгоцентричны; </a:t>
            </a:r>
          </a:p>
          <a:p>
            <a:pPr lvl="0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обладают крайностью самооценки (либо «я лучше всех», либо «я хуже всех»); 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 всех своих ошибках и неприятностях обвиняют окружающих, а собственные агрессивные действия считают правомерными, вынужденными или защитными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19944"/>
          </a:xfrm>
        </p:spPr>
        <p:txBody>
          <a:bodyPr/>
          <a:lstStyle/>
          <a:p>
            <a:pPr algn="l"/>
            <a: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Признаки агрессивности</a:t>
            </a:r>
            <a:br>
              <a:rPr lang="ru-RU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i="1" u="sng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Поведенческие:</a:t>
            </a:r>
            <a:endParaRPr lang="ru-RU" sz="2800" i="1" u="sng" dirty="0">
              <a:solidFill>
                <a:schemeClr val="tx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32440" cy="5733256"/>
          </a:xfrm>
        </p:spPr>
        <p:txBody>
          <a:bodyPr/>
          <a:lstStyle/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легко теряют контроль над собой; 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проявляют физическую агрессию (драчливы) и вербальную (угрозы, грубость, брань); 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демонстрируют вспышки ярости (кричат, визжат, топают ногами, катаются по полу,  швыряют и ломают предметы); 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раздражительны, вспыльчивы, гневливы, упрямы, завистливы, обидчивы, подозрительны, мстительны; 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отличаются «оппозиционной» манерой поведения, направленной против того или иного авторитета (учителя, ученика-лидера); </a:t>
            </a: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намеренно создают конфликтные ситуации</a:t>
            </a:r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ребёнке, у которого в течение шести и более месяцев одновременно устойчиво проявлялись 4 признака, можно говорить как о ребенке, обладающем агрессивностью как </a:t>
            </a:r>
            <a:r>
              <a:rPr lang="ru-RU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качеством личности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772400" cy="1143000"/>
          </a:xfrm>
        </p:spPr>
        <p:txBody>
          <a:bodyPr/>
          <a:lstStyle/>
          <a:p>
            <a:r>
              <a:rPr lang="ru-RU" b="1" dirty="0" smtClean="0"/>
              <a:t>Рекомендации по общению с агрессивным 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Спокойное отношение в случае незначительной агрессии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352928" cy="5445224"/>
          </a:xfrm>
        </p:spPr>
        <p:txBody>
          <a:bodyPr/>
          <a:lstStyle/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полное игнорирование реакций ребенка;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выражение понимания чувств ребенка </a:t>
            </a:r>
          </a:p>
          <a:p>
            <a:pPr lvl="0">
              <a:buClr>
                <a:schemeClr val="tx1">
                  <a:lumMod val="75000"/>
                </a:schemeClr>
              </a:buCl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("Конечно, тебе обидно...");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переключение внимания, предложение какого-либо задания ("Помоги мне, пожалуйста, повесить таблицу, ты ведь выше меня");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позитивное обозначение поведения ("Ты злишься потому, что ты устал").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5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 dirty="0">
                <a:latin typeface="Georgia" pitchFamily="18" charset="0"/>
              </a:rPr>
              <a:t>Агрессия </a:t>
            </a:r>
            <a:r>
              <a:rPr lang="ru-RU" b="1" dirty="0">
                <a:latin typeface="Georgia" pitchFamily="18" charset="0"/>
              </a:rPr>
              <a:t>– врожденное и неотъемлемое свойство любого  человека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>
              <a:latin typeface="Georgia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u="sng" dirty="0">
                <a:latin typeface="Georgia" pitchFamily="18" charset="0"/>
              </a:rPr>
              <a:t>Агрессия </a:t>
            </a:r>
            <a:r>
              <a:rPr lang="ru-RU" b="1" dirty="0">
                <a:latin typeface="Georgia" pitchFamily="18" charset="0"/>
              </a:rPr>
              <a:t>– внутренняя сила, дающая человеку возможность противостоять внешним силам</a:t>
            </a:r>
            <a:r>
              <a:rPr lang="ru-RU" b="1" dirty="0" smtClean="0">
                <a:latin typeface="Georgia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latin typeface="Georgia" pitchFamily="18" charset="0"/>
              </a:rPr>
              <a:t>Конструктивная и деструктивная агрессия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ru-RU" sz="3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Снижение напряжения ситуации </a:t>
            </a: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000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Неправильные действия педагога:</a:t>
            </a:r>
            <a:endParaRPr lang="ru-RU" sz="3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445224"/>
          </a:xfrm>
        </p:spPr>
        <p:txBody>
          <a:bodyPr/>
          <a:lstStyle/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повышение голоса, крик, негодование;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демонстрация власти («Учитель здесь пока я», «Будет так, как я скажу»);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агрессивные позы, жесты, скрещенные руки;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сарказм, насмешки, передразнивание.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негативная оценка личности подростка, его друзей («Вы все одинаковые», «Ты как всегда»)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втягивание в конфликт посторонних людей;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чтение морали, нотации, проповеди;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наказание или угроза наказания.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864096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Демонстрация модели неагрессивного поведени</a:t>
            </a: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 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748464" cy="4530824"/>
          </a:xfrm>
        </p:spPr>
        <p:txBody>
          <a:bodyPr/>
          <a:lstStyle/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пауза, дающая возможность ребенку успокоиться;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внушение спокойствия невербальными средствами (позой, взглядом, мимикой);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прояснение ситуации с помощью наводящих вопросов;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юмора;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признание чувств ребенка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43000"/>
          </a:xfrm>
        </p:spPr>
        <p:txBody>
          <a:bodyPr/>
          <a:lstStyle/>
          <a:p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Установление с подростком обратной связи 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412776"/>
            <a:ext cx="8991600" cy="5445224"/>
          </a:xfrm>
        </p:spPr>
        <p:txBody>
          <a:bodyPr/>
          <a:lstStyle/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констатация факта ("ты ведешь себя агрессивно");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констатирующий вопрос ("ты злишься?");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раскрытие мотивов агрессивного поведения ("Ты хочешь меня обидеть?", "Ты хочешь продемонстрировать силу?");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обнаружение своих собственных чувств по отношению к нежелательному поведению ("Мне не нравится, когда со мной говорят в таком тоне", "Я сержусь, когда на меня кто-то громко кричит");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апелляция к правилам ("Мы же с тобой договаривались!").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43000"/>
          </a:xfrm>
        </p:spPr>
        <p:txBody>
          <a:bodyPr/>
          <a:lstStyle/>
          <a:p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Установление с подростком обратной связи 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676456" cy="5445224"/>
          </a:xfrm>
        </p:spPr>
        <p:txBody>
          <a:bodyPr/>
          <a:lstStyle/>
          <a:p>
            <a:pPr lvl="0">
              <a:buClr>
                <a:schemeClr val="tx1">
                  <a:lumMod val="75000"/>
                </a:schemeClr>
              </a:buCl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Давая обратную связь агрессивному поведения подростка, взрослый должен проявить три качества: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заинтересованность;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доброжелательность;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твердость.</a:t>
            </a:r>
          </a:p>
          <a:p>
            <a:pPr lvl="0">
              <a:buClr>
                <a:schemeClr val="tx1">
                  <a:lumMod val="75000"/>
                </a:schemeClr>
              </a:buClr>
              <a:buNone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Ребенок должен понять, что его принимают, но не одобряют его поступок, поведение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Контроль над собственными негативными эмоциями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373216"/>
          </a:xfrm>
        </p:spPr>
        <p:txBody>
          <a:bodyPr/>
          <a:lstStyle/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Когда взрослый человек управляет своими отрицательными эмоциями, то он не подкрепляет агрессивное поведение ребенка, сохраняет с ним хорошие отношения и демонстрирует, как нужно взаимодействовать с агрессивным человеком.</a:t>
            </a:r>
          </a:p>
          <a:p>
            <a:pPr lvl="0">
              <a:buNone/>
            </a:pPr>
            <a:r>
              <a:rPr lang="ru-RU" sz="2800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Научиться управлять своими эмоциями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Старайтесь держаться спокойно и уверенно. Подросток знает, какое воздействие оказывает на вас его поведение. Отвечайте спокойно, тихим монотонным голосом, и степень агрессивности будет снижаться.</a:t>
            </a:r>
          </a:p>
          <a:p>
            <a:pPr lvl="0"/>
            <a:endParaRPr lang="ru-RU" sz="28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Контроль над собственными негативными эмоциями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220200" cy="5373216"/>
          </a:xfrm>
        </p:spPr>
        <p:txBody>
          <a:bodyPr/>
          <a:lstStyle/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Решающую роль в этом играет правильная </a:t>
            </a:r>
            <a:r>
              <a:rPr lang="ru-RU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внутренняя установка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Не позволяйте себе думать: «Как он смеет так со мной разговаривать?» — эти мысли будут распалять ваше негодование. Прикажите себе сохранять спокойствие и уверьте себя, что справитесь с ситуацией.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Уметь контролировать эмоции (дыхательные упражнения, мышечное расслабление)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Выражать эмоции в форме «</a:t>
            </a: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Я-сообщения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 («Мне не нравится, когда на меня кричат»)</a:t>
            </a:r>
          </a:p>
          <a:p>
            <a:pPr lvl="0"/>
            <a:endParaRPr lang="ru-R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 Сохранение положительной репутации ребенка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373216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Важно дать подростку возможность сохранить своё лицо, избежать плохой репутации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публично минимизировать вину ребенка ("Ты не важно себя чувствуешь", "Ты не хотел его обидеть"), но в беседе с глазу на глаз показать истину;</a:t>
            </a:r>
          </a:p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требовать полного подчинения, позволить ребенку выполнить ваше требование по-своему или позже;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предложить ребенку компромисс, договор с взаимными уступками.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424936" cy="864096"/>
          </a:xfrm>
        </p:spPr>
        <p:txBody>
          <a:bodyPr/>
          <a:lstStyle/>
          <a:p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 Обсуждение проступка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373216"/>
          </a:xfrm>
        </p:spPr>
        <p:txBody>
          <a:bodyPr/>
          <a:lstStyle/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Анализировать поведение в момент проявления агрессии не нужно, этим стоит заниматься только после того, как ситуация разрешится.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Лучше это сделать наедине, без свидетелей.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Следует описать как он вёл себя во время проявления агрессии, какие слова говорил, что делал, не давая при этом никакой оценки.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Важно ограничиться обсуждением конкретного случая, не припоминая прошлых поступков.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Нужно подробно обсудить негативные последствия агрессивного поведения, как оно самому ему вредит.</a:t>
            </a:r>
          </a:p>
          <a:p>
            <a:pPr lvl="0"/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Указать возможные конструктивные способы поведения в аналогичной ситуации.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864096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8. Предупреждение агрессивных действий детей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0"/>
            <a:ext cx="8748464" cy="5085184"/>
          </a:xfrm>
        </p:spPr>
        <p:txBody>
          <a:bodyPr/>
          <a:lstStyle/>
          <a:p>
            <a:pPr lvl="0"/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никогда не следует поощрять подростка за проявленную агрессивность, даже, если она имеет </a:t>
            </a: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просоциальные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цели;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формировать в классе атмосферу нетерпимости к агрессивным проявлениям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864096"/>
          </a:xfrm>
        </p:spPr>
        <p:txBody>
          <a:bodyPr/>
          <a:lstStyle/>
          <a:p>
            <a:pPr algn="ctr"/>
            <a:r>
              <a:rPr lang="ru-RU" sz="36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Правила класса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085184"/>
          </a:xfrm>
        </p:spPr>
        <p:txBody>
          <a:bodyPr/>
          <a:lstStyle/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Мы поддерживаем добрые отношения между собой </a:t>
            </a:r>
          </a:p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Сообщать о случаях проявления агрессии – не значит ябедничать. </a:t>
            </a:r>
          </a:p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Каждый из нас отвечает «Нет!» на просьбу поддержать «Давай подразним (обзовем) вместе!» </a:t>
            </a:r>
          </a:p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Ставим себя на место того, кого обижают. Всегда встаем на сторону слабого. </a:t>
            </a:r>
          </a:p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Отвечая на зло злом мы запускаем «круг агрессии». </a:t>
            </a:r>
          </a:p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Мы называем друг друга по имени. Мы уважаем друг друга! </a:t>
            </a:r>
          </a:p>
          <a:p>
            <a:pPr>
              <a:lnSpc>
                <a:spcPts val="3100"/>
              </a:lnSpc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Мы все делаем вместе. В нашем классе все против агрессии!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819944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772400" cy="4968552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Физическая агрессия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/>
              <a:t>-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применение телесного воздействия по отношению к другому человеку с целью причинить боль: </a:t>
            </a:r>
            <a:r>
              <a:rPr lang="ru-RU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удары, толчки, пинки, щипки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171524"/>
            <a:ext cx="4371975" cy="35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864096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ru-RU" sz="32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9. Обучение техникам и способам управления собственным гневом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85184"/>
          </a:xfrm>
        </p:spPr>
        <p:txBody>
          <a:bodyPr/>
          <a:lstStyle/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Комкать и рвать бумагу.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Бить подушку или боксерскую грушу.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Топать ногами.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Написать на бумаге все слова, которые хочется сказать, скомкать и выбросить бумагу.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Втирать пластилин в картонку или бумагу.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Арт-терапия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Посчитать до десяти.</a:t>
            </a:r>
          </a:p>
          <a:p>
            <a:pPr lvl="0"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Дыхательные упражнения.</a:t>
            </a:r>
          </a:p>
          <a:p>
            <a:pPr>
              <a:buClr>
                <a:schemeClr val="tx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Спортивные игры, бег.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19944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4" cy="476436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Вербальная агрессия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оскорбление человека в словесной форме, его критика, унижение его личного достоинства словами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24936" cy="792088"/>
          </a:xfrm>
        </p:spPr>
        <p:txBody>
          <a:bodyPr/>
          <a:lstStyle/>
          <a:p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Проявления вербальной агрессии</a:t>
            </a:r>
            <a:endParaRPr lang="ru-R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964488" cy="5112568"/>
          </a:xfrm>
        </p:spPr>
        <p:txBody>
          <a:bodyPr/>
          <a:lstStyle/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прямые оскорбления, обзывание «плохими» словами;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нeцeнзуpнaя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бpaнь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проклятия;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угpoзы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принуждение, вымогательство;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кpитикa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личнocтныx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кaчecтв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(лень, грубость и т.п.);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высмеивание индивидных (биологически заданных) качеств – национальность, внешность, интеллект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ocуждeниe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биoгpaфичecкиx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фaктoв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включaя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мecтo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poждeния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);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пoдкoлы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»,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злыe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шутки, </a:t>
            </a:r>
            <a:r>
              <a:rPr lang="ru-RU" sz="2600" dirty="0" err="1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троллинг</a:t>
            </a: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>
              <a:buClr>
                <a:schemeClr val="tx1">
                  <a:lumMod val="50000"/>
                </a:schemeClr>
              </a:buClr>
              <a:buFont typeface="Courier New" pitchFamily="49" charset="0"/>
              <a:buChar char="­"/>
            </a:pPr>
            <a:r>
              <a:rPr lang="ru-RU" sz="2600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присваивание обидных прозвищ;</a:t>
            </a:r>
            <a:endParaRPr lang="ru-RU" sz="2600" dirty="0">
              <a:solidFill>
                <a:schemeClr val="tx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19944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4" cy="476436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Невербальная агрессия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оскорбление человека посредством невербальных форм общения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Невербальная агрессия</a:t>
            </a:r>
            <a:endParaRPr lang="ru-RU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424936" cy="4968552"/>
          </a:xfrm>
        </p:spPr>
        <p:txBody>
          <a:bodyPr/>
          <a:lstStyle/>
          <a:p>
            <a:pPr>
              <a:buNone/>
            </a:pPr>
            <a:r>
              <a:rPr lang="ru-RU" sz="2800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Оскорбление через:</a:t>
            </a:r>
            <a:endParaRPr lang="ru-RU" sz="2600" i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ec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ты (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ты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кул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ки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щ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нны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или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упё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ты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б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p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уки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мимику (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зл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oe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или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жит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льн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oe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ни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лиц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a);</a:t>
            </a:r>
            <a:endParaRPr lang="ru-RU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зы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(«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лит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льны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зы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»); </a:t>
            </a: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визу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льный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к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нт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кт («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глый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 взгляд);</a:t>
            </a:r>
          </a:p>
          <a:p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инт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цию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т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мб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oca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бидную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c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мы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лу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ф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зу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м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жн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ич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ть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или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ть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ни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м, 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en-US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ци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уя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ru-RU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биду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нарушение личного пространства (дистанции).</a:t>
            </a:r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63960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Виды агрессии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Прямая агрессия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направлена непосредственно на объект, вызывающий раздражение (открытое хамство, применение физической силы).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1886</Words>
  <Application>Microsoft Office PowerPoint</Application>
  <PresentationFormat>Экран (4:3)</PresentationFormat>
  <Paragraphs>166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Оформление по умолчанию</vt:lpstr>
      <vt:lpstr>Как себя вести в случае проявления агрессии у подростка?</vt:lpstr>
      <vt:lpstr>Что же такое агрессия?</vt:lpstr>
      <vt:lpstr>Презентация PowerPoint</vt:lpstr>
      <vt:lpstr>Виды агрессии</vt:lpstr>
      <vt:lpstr>Виды агрессии</vt:lpstr>
      <vt:lpstr>Проявления вербальной агрессии</vt:lpstr>
      <vt:lpstr>Виды агрессии</vt:lpstr>
      <vt:lpstr>Невербальная агрессия</vt:lpstr>
      <vt:lpstr>Виды агрессии</vt:lpstr>
      <vt:lpstr>Виды агрессии</vt:lpstr>
      <vt:lpstr>Виды агрессии</vt:lpstr>
      <vt:lpstr>Виды агрессии</vt:lpstr>
      <vt:lpstr>Виды агрессии</vt:lpstr>
      <vt:lpstr>Виды агрессии</vt:lpstr>
      <vt:lpstr>Виды агрессии</vt:lpstr>
      <vt:lpstr>Причины агрессии</vt:lpstr>
      <vt:lpstr>Врожденная агрессия</vt:lpstr>
      <vt:lpstr>Врожденная агрессия</vt:lpstr>
      <vt:lpstr>Агрессия как реакция на фрустрацию</vt:lpstr>
      <vt:lpstr>Агрессия как реакция на фрустрацию</vt:lpstr>
      <vt:lpstr>Агрессия как реакция на фрустрацию достижения целей</vt:lpstr>
      <vt:lpstr>Агрессия как результат научения</vt:lpstr>
      <vt:lpstr>Причины агрессивного поведения у подростков</vt:lpstr>
      <vt:lpstr>Что такое агрессивность? </vt:lpstr>
      <vt:lpstr>Признаки агрессивности Характерологические:</vt:lpstr>
      <vt:lpstr>Признаки агрессивности Поведенческие:</vt:lpstr>
      <vt:lpstr>Презентация PowerPoint</vt:lpstr>
      <vt:lpstr>Рекомендации по общению с агрессивным ребенком</vt:lpstr>
      <vt:lpstr>1. Спокойное отношение в случае незначительной агрессии</vt:lpstr>
      <vt:lpstr>2. Снижение напряжения ситуации  Неправильные действия педагога:</vt:lpstr>
      <vt:lpstr>3. Демонстрация модели неагрессивного поведения </vt:lpstr>
      <vt:lpstr>4. Установление с подростком обратной связи </vt:lpstr>
      <vt:lpstr>4. Установление с подростком обратной связи </vt:lpstr>
      <vt:lpstr>5. Контроль над собственными негативными эмоциями</vt:lpstr>
      <vt:lpstr>5. Контроль над собственными негативными эмоциями</vt:lpstr>
      <vt:lpstr>6. Сохранение положительной репутации ребенка</vt:lpstr>
      <vt:lpstr>7. Обсуждение проступка</vt:lpstr>
      <vt:lpstr>8. Предупреждение агрессивных действий детей</vt:lpstr>
      <vt:lpstr>Правила класса</vt:lpstr>
      <vt:lpstr>9. Обучение техникам и способам управления собственным гневом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72</cp:revision>
  <cp:lastPrinted>1601-01-01T00:00:00Z</cp:lastPrinted>
  <dcterms:created xsi:type="dcterms:W3CDTF">1601-01-01T00:00:00Z</dcterms:created>
  <dcterms:modified xsi:type="dcterms:W3CDTF">2022-11-28T12:46:06Z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