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3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59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4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38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6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1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5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A7797-258A-4B3C-813A-2A5EC765A56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C5E2-5F34-4FC1-8D45-30B2F610F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67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5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5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23F0A5-98B0-46BD-AE8A-92878CD538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Spotlight 10</a:t>
            </a:r>
            <a:br>
              <a:rPr lang="en-US" dirty="0"/>
            </a:br>
            <a:r>
              <a:rPr lang="en-US" dirty="0"/>
              <a:t>module 1</a:t>
            </a:r>
            <a:br>
              <a:rPr lang="en-US" dirty="0"/>
            </a:br>
            <a:r>
              <a:rPr lang="en-US" dirty="0"/>
              <a:t>REVISION GAME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FFBDE12-3901-4DF9-82FC-68DEC0CA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9440" y="4079875"/>
            <a:ext cx="2448560" cy="165576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Erova</a:t>
            </a:r>
            <a:r>
              <a:rPr lang="en-US" dirty="0"/>
              <a:t> SV</a:t>
            </a:r>
          </a:p>
          <a:p>
            <a:r>
              <a:rPr lang="en-US" dirty="0"/>
              <a:t>School 76</a:t>
            </a:r>
          </a:p>
          <a:p>
            <a:r>
              <a:rPr lang="en-US" dirty="0"/>
              <a:t>Yaroslavl</a:t>
            </a:r>
          </a:p>
          <a:p>
            <a:r>
              <a:rPr lang="en-US" dirty="0"/>
              <a:t>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1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4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Have you seen </a:t>
            </a:r>
            <a:r>
              <a:rPr lang="en-US" sz="5400" dirty="0"/>
              <a:t>the new King Kong film yet?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5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5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Put the verbs in the correct tense: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Hurry up, Tom! The film..(start) in half an hour.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5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Hurry up, Tom! The film </a:t>
            </a:r>
            <a:r>
              <a:rPr lang="en-US" sz="5400" dirty="0">
                <a:solidFill>
                  <a:srgbClr val="FF0000"/>
                </a:solidFill>
              </a:rPr>
              <a:t>starts</a:t>
            </a:r>
            <a:r>
              <a:rPr lang="en-US" sz="5400" dirty="0"/>
              <a:t> in half an hour.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9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6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Complete the phrases: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… a bite</a:t>
            </a:r>
          </a:p>
          <a:p>
            <a:pPr marL="0" indent="0">
              <a:buNone/>
            </a:pPr>
            <a:r>
              <a:rPr lang="en-US" sz="5400" dirty="0"/>
              <a:t>…shopping</a:t>
            </a:r>
          </a:p>
          <a:p>
            <a:pPr marL="0" indent="0">
              <a:buNone/>
            </a:pPr>
            <a:r>
              <a:rPr lang="en-US" sz="5400" dirty="0"/>
              <a:t>… sports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6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Grab</a:t>
            </a:r>
            <a:r>
              <a:rPr lang="en-US" sz="5400" dirty="0"/>
              <a:t> a bite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Window </a:t>
            </a:r>
            <a:r>
              <a:rPr lang="en-US" sz="5400" dirty="0"/>
              <a:t>shopping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Do/extreme </a:t>
            </a:r>
            <a:r>
              <a:rPr lang="en-US" sz="5400" dirty="0"/>
              <a:t>sports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 fontScale="92500"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1+1+1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7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/>
              <a:t>What do you do with the verb if you speak about action at the moment?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7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Am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Is       + </a:t>
            </a:r>
            <a:r>
              <a:rPr lang="en-US" sz="5400" dirty="0" err="1">
                <a:solidFill>
                  <a:srgbClr val="FF0000"/>
                </a:solidFill>
              </a:rPr>
              <a:t>V+ing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Are 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 point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8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with the word: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5400" dirty="0"/>
              <a:t>Thanks for support! You are so … friend.</a:t>
            </a:r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8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Thanks for support! You are so </a:t>
            </a:r>
            <a:r>
              <a:rPr lang="en-US" sz="5400" dirty="0">
                <a:solidFill>
                  <a:srgbClr val="FF0000"/>
                </a:solidFill>
              </a:rPr>
              <a:t>loyal/caring </a:t>
            </a:r>
            <a:r>
              <a:rPr lang="en-US" sz="5400" dirty="0"/>
              <a:t>friend.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5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9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with the word: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5400" dirty="0"/>
              <a:t>John is happy one moment and sad  the next. He’s so…</a:t>
            </a:r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9C61C7-C9EE-4302-A5A1-6ECB06B7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and answer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1F995A7B-177C-477B-86D8-81D308CDCF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164026"/>
              </p:ext>
            </p:extLst>
          </p:nvPr>
        </p:nvGraphicFramePr>
        <p:xfrm>
          <a:off x="792480" y="1690688"/>
          <a:ext cx="10764522" cy="4544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4087">
                  <a:extLst>
                    <a:ext uri="{9D8B030D-6E8A-4147-A177-3AD203B41FA5}">
                      <a16:colId xmlns:a16="http://schemas.microsoft.com/office/drawing/2014/main" xmlns="" val="3037011574"/>
                    </a:ext>
                  </a:extLst>
                </a:gridCol>
                <a:gridCol w="1794087">
                  <a:extLst>
                    <a:ext uri="{9D8B030D-6E8A-4147-A177-3AD203B41FA5}">
                      <a16:colId xmlns:a16="http://schemas.microsoft.com/office/drawing/2014/main" xmlns="" val="3463309293"/>
                    </a:ext>
                  </a:extLst>
                </a:gridCol>
                <a:gridCol w="1794087">
                  <a:extLst>
                    <a:ext uri="{9D8B030D-6E8A-4147-A177-3AD203B41FA5}">
                      <a16:colId xmlns:a16="http://schemas.microsoft.com/office/drawing/2014/main" xmlns="" val="2833648045"/>
                    </a:ext>
                  </a:extLst>
                </a:gridCol>
                <a:gridCol w="1794087">
                  <a:extLst>
                    <a:ext uri="{9D8B030D-6E8A-4147-A177-3AD203B41FA5}">
                      <a16:colId xmlns:a16="http://schemas.microsoft.com/office/drawing/2014/main" xmlns="" val="4151427441"/>
                    </a:ext>
                  </a:extLst>
                </a:gridCol>
                <a:gridCol w="1794087">
                  <a:extLst>
                    <a:ext uri="{9D8B030D-6E8A-4147-A177-3AD203B41FA5}">
                      <a16:colId xmlns:a16="http://schemas.microsoft.com/office/drawing/2014/main" xmlns="" val="2043635197"/>
                    </a:ext>
                  </a:extLst>
                </a:gridCol>
                <a:gridCol w="1794087">
                  <a:extLst>
                    <a:ext uri="{9D8B030D-6E8A-4147-A177-3AD203B41FA5}">
                      <a16:colId xmlns:a16="http://schemas.microsoft.com/office/drawing/2014/main" xmlns="" val="1287020560"/>
                    </a:ext>
                  </a:extLst>
                </a:gridCol>
              </a:tblGrid>
              <a:tr h="908939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" action="ppaction://hlinksldjump"/>
                        </a:rPr>
                        <a:t>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3" action="ppaction://hlinksldjump"/>
                        </a:rPr>
                        <a:t>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4" action="ppaction://hlinksldjump"/>
                        </a:rPr>
                        <a:t>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5" action="ppaction://hlinksldjump"/>
                        </a:rPr>
                        <a:t>4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6" action="ppaction://hlinksldjump"/>
                        </a:rPr>
                        <a:t>5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7" action="ppaction://hlinksldjump"/>
                        </a:rPr>
                        <a:t>6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852720"/>
                  </a:ext>
                </a:extLst>
              </a:tr>
              <a:tr h="908939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8" action="ppaction://hlinksldjump"/>
                        </a:rPr>
                        <a:t>7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9" action="ppaction://hlinksldjump"/>
                        </a:rPr>
                        <a:t>8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0" action="ppaction://hlinksldjump"/>
                        </a:rPr>
                        <a:t>9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1" action="ppaction://hlinksldjump"/>
                        </a:rPr>
                        <a:t>10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2" action="ppaction://hlinksldjump"/>
                        </a:rPr>
                        <a:t>11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3" action="ppaction://hlinksldjump"/>
                        </a:rPr>
                        <a:t>12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2057515"/>
                  </a:ext>
                </a:extLst>
              </a:tr>
              <a:tr h="908939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4" action="ppaction://hlinksldjump"/>
                        </a:rPr>
                        <a:t>13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5" action="ppaction://hlinksldjump"/>
                        </a:rPr>
                        <a:t>14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6" action="ppaction://hlinksldjump"/>
                        </a:rPr>
                        <a:t>15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7" action="ppaction://hlinksldjump"/>
                        </a:rPr>
                        <a:t>16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8" action="ppaction://hlinksldjump"/>
                        </a:rPr>
                        <a:t>17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19" action="ppaction://hlinksldjump"/>
                        </a:rPr>
                        <a:t>18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8547351"/>
                  </a:ext>
                </a:extLst>
              </a:tr>
              <a:tr h="908939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0" action="ppaction://hlinksldjump"/>
                        </a:rPr>
                        <a:t>19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1" action="ppaction://hlinksldjump"/>
                        </a:rPr>
                        <a:t>20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2" action="ppaction://hlinksldjump"/>
                        </a:rPr>
                        <a:t>21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3" action="ppaction://hlinksldjump"/>
                        </a:rPr>
                        <a:t>22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4" action="ppaction://hlinksldjump"/>
                        </a:rPr>
                        <a:t>23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5" action="ppaction://hlinksldjump"/>
                        </a:rPr>
                        <a:t>24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939177"/>
                  </a:ext>
                </a:extLst>
              </a:tr>
              <a:tr h="908939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6" action="ppaction://hlinksldjump"/>
                        </a:rPr>
                        <a:t>25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7" action="ppaction://hlinksldjump"/>
                        </a:rPr>
                        <a:t>26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latin typeface="Arial Black" panose="020B0A04020102020204" pitchFamily="34" charset="0"/>
                          <a:hlinkClick r:id="rId28" action="ppaction://hlinksldjump"/>
                        </a:rPr>
                        <a:t>27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6050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0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9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John is happy one moment and sad  the next. He’s so </a:t>
            </a:r>
            <a:r>
              <a:rPr lang="en-US" sz="5400" dirty="0" smtClean="0">
                <a:solidFill>
                  <a:srgbClr val="FF0000"/>
                </a:solidFill>
              </a:rPr>
              <a:t>moody</a:t>
            </a:r>
            <a:r>
              <a:rPr lang="en-US" sz="5400" dirty="0"/>
              <a:t>.</a:t>
            </a: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10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with the word: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5400" dirty="0"/>
              <a:t>Lee can be very…at times. I thought he was going to hit you.</a:t>
            </a:r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8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10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Lee can be very </a:t>
            </a:r>
            <a:r>
              <a:rPr lang="en-US" sz="5400" dirty="0">
                <a:solidFill>
                  <a:srgbClr val="FF0000"/>
                </a:solidFill>
              </a:rPr>
              <a:t>aggressive/fierce </a:t>
            </a:r>
            <a:r>
              <a:rPr lang="en-US" sz="5400" dirty="0"/>
              <a:t>at times. I thought he was going to hit you.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11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 algn="ctr">
              <a:buNone/>
            </a:pPr>
            <a:r>
              <a:rPr lang="en-US" sz="6600" dirty="0"/>
              <a:t>Helen is a very loyal friend. I…(know) her for years.</a:t>
            </a:r>
          </a:p>
          <a:p>
            <a:pPr marL="0" indent="0">
              <a:buNone/>
            </a:pPr>
            <a:r>
              <a:rPr lang="en-US" sz="5400" dirty="0"/>
              <a:t>.</a:t>
            </a:r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7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11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Helen is a very loyal friend. I </a:t>
            </a:r>
            <a:r>
              <a:rPr lang="en-US" sz="5400" dirty="0">
                <a:solidFill>
                  <a:srgbClr val="FF0000"/>
                </a:solidFill>
              </a:rPr>
              <a:t>have known </a:t>
            </a:r>
            <a:r>
              <a:rPr lang="en-US" sz="5400" dirty="0"/>
              <a:t>her for years.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12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 algn="ctr">
              <a:buNone/>
            </a:pPr>
            <a:r>
              <a:rPr lang="en-US" sz="6600" dirty="0"/>
              <a:t>Can you look … my cat while I’m </a:t>
            </a:r>
            <a:r>
              <a:rPr lang="en-US" sz="6600" dirty="0" smtClean="0"/>
              <a:t>away? </a:t>
            </a:r>
            <a:endParaRPr lang="en-US" sz="66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8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12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Can you look </a:t>
            </a:r>
            <a:r>
              <a:rPr lang="en-US" sz="5400" dirty="0">
                <a:solidFill>
                  <a:srgbClr val="FF0000"/>
                </a:solidFill>
              </a:rPr>
              <a:t>after</a:t>
            </a:r>
            <a:r>
              <a:rPr lang="en-US" sz="5400" dirty="0"/>
              <a:t> my cat while I’m </a:t>
            </a:r>
            <a:r>
              <a:rPr lang="en-US" sz="5400" dirty="0" smtClean="0"/>
              <a:t>away</a:t>
            </a:r>
            <a:r>
              <a:rPr lang="en-US" sz="5400" dirty="0"/>
              <a:t>?</a:t>
            </a:r>
            <a:endParaRPr lang="en-US" sz="5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5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13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 algn="ctr">
              <a:buNone/>
            </a:pPr>
            <a:r>
              <a:rPr lang="en-US" sz="6600" dirty="0"/>
              <a:t>I’ve been looking </a:t>
            </a:r>
            <a:r>
              <a:rPr lang="en-US" sz="6600" dirty="0" smtClean="0"/>
              <a:t>… … </a:t>
            </a:r>
            <a:r>
              <a:rPr lang="en-US" sz="6600" dirty="0"/>
              <a:t>this holiday for years.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13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I’ve been looking </a:t>
            </a:r>
            <a:r>
              <a:rPr lang="en-US" sz="5400" dirty="0">
                <a:solidFill>
                  <a:srgbClr val="FF0000"/>
                </a:solidFill>
              </a:rPr>
              <a:t>forward to </a:t>
            </a:r>
            <a:r>
              <a:rPr lang="en-US" sz="5400" dirty="0"/>
              <a:t>this holiday for years.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5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14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 algn="ctr">
              <a:buNone/>
            </a:pPr>
            <a:r>
              <a:rPr lang="en-US" sz="6600" dirty="0"/>
              <a:t>Bill is always unkind to me. He’s so….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Complete the sentence: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You are just too…! You shouldn’t believe everything that people tell you.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14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Bill is always unkind to me. He’s so </a:t>
            </a:r>
            <a:r>
              <a:rPr lang="en-US" sz="5400" dirty="0">
                <a:solidFill>
                  <a:srgbClr val="FF0000"/>
                </a:solidFill>
              </a:rPr>
              <a:t>mean</a:t>
            </a:r>
            <a:r>
              <a:rPr lang="en-US" sz="5400" dirty="0"/>
              <a:t>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6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15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>
              <a:buNone/>
            </a:pPr>
            <a:r>
              <a:rPr lang="en-US" sz="6600" dirty="0"/>
              <a:t>- They (think) of buying a new car.</a:t>
            </a:r>
          </a:p>
          <a:p>
            <a:pPr marL="0" indent="0">
              <a:buNone/>
            </a:pPr>
            <a:r>
              <a:rPr lang="en-US" sz="6600" dirty="0"/>
              <a:t>- I (think) it’s a good idea.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15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- They </a:t>
            </a:r>
            <a:r>
              <a:rPr lang="en-US" sz="5400" dirty="0">
                <a:solidFill>
                  <a:srgbClr val="FF0000"/>
                </a:solidFill>
              </a:rPr>
              <a:t>are thinking </a:t>
            </a:r>
            <a:r>
              <a:rPr lang="en-US" sz="5400" dirty="0"/>
              <a:t>of buying a new car.</a:t>
            </a:r>
          </a:p>
          <a:p>
            <a:pPr marL="0" indent="0">
              <a:buNone/>
            </a:pPr>
            <a:r>
              <a:rPr lang="en-US" sz="5400" dirty="0"/>
              <a:t>- I </a:t>
            </a:r>
            <a:r>
              <a:rPr lang="en-US" sz="5400" dirty="0">
                <a:solidFill>
                  <a:srgbClr val="FF0000"/>
                </a:solidFill>
              </a:rPr>
              <a:t>think</a:t>
            </a:r>
            <a:r>
              <a:rPr lang="en-US" sz="5400" dirty="0"/>
              <a:t> it’s a good idea.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4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16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>
              <a:buFontTx/>
              <a:buChar char="-"/>
            </a:pPr>
            <a:r>
              <a:rPr lang="en-US" sz="5400" dirty="0"/>
              <a:t>Your mum (cook) very well.</a:t>
            </a:r>
          </a:p>
          <a:p>
            <a:pPr>
              <a:buFontTx/>
              <a:buChar char="-"/>
            </a:pPr>
            <a:r>
              <a:rPr lang="en-US" sz="5400" dirty="0"/>
              <a:t> </a:t>
            </a:r>
            <a:r>
              <a:rPr lang="en-US" sz="5400" dirty="0" smtClean="0"/>
              <a:t>Yes</a:t>
            </a:r>
            <a:r>
              <a:rPr lang="en-US" sz="5400" dirty="0"/>
              <a:t>, she (make) a cake right now.</a:t>
            </a:r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16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5400" dirty="0" smtClean="0"/>
              <a:t>Your </a:t>
            </a:r>
            <a:r>
              <a:rPr lang="en-US" sz="5400" dirty="0"/>
              <a:t>mum </a:t>
            </a:r>
            <a:r>
              <a:rPr lang="en-US" sz="5400" dirty="0">
                <a:solidFill>
                  <a:srgbClr val="FF0000"/>
                </a:solidFill>
              </a:rPr>
              <a:t>cooks</a:t>
            </a:r>
            <a:r>
              <a:rPr lang="en-US" sz="5400" dirty="0"/>
              <a:t> very well.</a:t>
            </a:r>
          </a:p>
          <a:p>
            <a:pPr>
              <a:buFontTx/>
              <a:buChar char="-"/>
            </a:pPr>
            <a:r>
              <a:rPr lang="en-US" sz="5400" dirty="0"/>
              <a:t> </a:t>
            </a:r>
            <a:r>
              <a:rPr lang="en-US" sz="5400" dirty="0" smtClean="0"/>
              <a:t>Yes</a:t>
            </a:r>
            <a:r>
              <a:rPr lang="en-US" sz="5400" dirty="0"/>
              <a:t>, she </a:t>
            </a:r>
            <a:r>
              <a:rPr lang="en-US" sz="5400" dirty="0">
                <a:solidFill>
                  <a:srgbClr val="FF0000"/>
                </a:solidFill>
              </a:rPr>
              <a:t>is making</a:t>
            </a:r>
            <a:r>
              <a:rPr lang="en-US" sz="5400" dirty="0"/>
              <a:t> a cake right now.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1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17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>
              <a:buNone/>
            </a:pPr>
            <a:r>
              <a:rPr lang="en-US" sz="5400" dirty="0"/>
              <a:t>The dog next door is barking all the time! It’s so…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17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The dog next door is barking all the time! It’s so </a:t>
            </a:r>
            <a:r>
              <a:rPr lang="en-US" sz="5400" dirty="0">
                <a:solidFill>
                  <a:srgbClr val="FF0000"/>
                </a:solidFill>
              </a:rPr>
              <a:t>annoying.</a:t>
            </a:r>
            <a:endParaRPr lang="ru-RU" sz="5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18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 algn="ctr">
              <a:buNone/>
            </a:pPr>
            <a:r>
              <a:rPr lang="en-US" sz="7200" dirty="0"/>
              <a:t>He can not be trusted. He’s so…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18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4DF34C9-247C-4170-9F4A-3607707A2AE3}"/>
              </a:ext>
            </a:extLst>
          </p:cNvPr>
          <p:cNvSpPr txBox="1"/>
          <p:nvPr/>
        </p:nvSpPr>
        <p:spPr>
          <a:xfrm>
            <a:off x="4876800" y="731520"/>
            <a:ext cx="647858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8800" dirty="0"/>
              <a:t>He can not be trusted. He’s so </a:t>
            </a:r>
            <a:r>
              <a:rPr lang="en-US" sz="8800" dirty="0">
                <a:solidFill>
                  <a:srgbClr val="FF0000"/>
                </a:solidFill>
              </a:rPr>
              <a:t>dishonest</a:t>
            </a:r>
            <a:r>
              <a:rPr lang="en-US" sz="8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46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19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Complete :</a:t>
            </a:r>
          </a:p>
          <a:p>
            <a:pPr marL="0" indent="0" algn="ctr">
              <a:buNone/>
            </a:pPr>
            <a:r>
              <a:rPr lang="en-US" sz="6600" dirty="0"/>
              <a:t>She never says anything nice to her. I think she is … of her.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You are just too </a:t>
            </a:r>
            <a:r>
              <a:rPr lang="en-US" sz="5400" dirty="0">
                <a:solidFill>
                  <a:srgbClr val="FF0000"/>
                </a:solidFill>
              </a:rPr>
              <a:t>trusting!</a:t>
            </a:r>
            <a:r>
              <a:rPr lang="en-US" sz="5400" dirty="0"/>
              <a:t> You shouldn’t believe everything that people tell you.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19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She never says anything nice to her. I think she is </a:t>
            </a:r>
            <a:r>
              <a:rPr lang="en-US" sz="5400" dirty="0">
                <a:solidFill>
                  <a:srgbClr val="FF0000"/>
                </a:solidFill>
              </a:rPr>
              <a:t>jealous </a:t>
            </a:r>
            <a:r>
              <a:rPr lang="en-US" sz="5400" dirty="0"/>
              <a:t>of her.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20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What do you do with the verb when you want to say that something usually </a:t>
            </a:r>
            <a:r>
              <a:rPr lang="en-US" sz="6600" dirty="0" smtClean="0"/>
              <a:t>happens?</a:t>
            </a:r>
            <a:endParaRPr lang="en-US" sz="66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20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+ V+s/1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- do/does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5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21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What are the markers when we use</a:t>
            </a:r>
          </a:p>
          <a:p>
            <a:pPr marL="0" indent="0" algn="ctr">
              <a:buNone/>
            </a:pPr>
            <a:r>
              <a:rPr lang="en-US" sz="6600" dirty="0"/>
              <a:t> Have/has +</a:t>
            </a:r>
            <a:r>
              <a:rPr lang="en-US" sz="6600" dirty="0" err="1"/>
              <a:t>V+ed</a:t>
            </a:r>
            <a:r>
              <a:rPr lang="en-US" sz="6600" dirty="0"/>
              <a:t>/3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21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Ever/never/yet/already/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just/since/for/recently/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this week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5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22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Complete:</a:t>
            </a:r>
          </a:p>
          <a:p>
            <a:pPr marL="0" indent="0" algn="ctr">
              <a:buNone/>
            </a:pPr>
            <a:r>
              <a:rPr lang="en-US" sz="6600" dirty="0"/>
              <a:t>What time the train (leave)?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22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What time </a:t>
            </a:r>
            <a:r>
              <a:rPr lang="en-US" sz="8000" dirty="0">
                <a:solidFill>
                  <a:srgbClr val="FF0000"/>
                </a:solidFill>
              </a:rPr>
              <a:t>does the train leave</a:t>
            </a:r>
            <a:r>
              <a:rPr lang="en-US" sz="5400" dirty="0"/>
              <a:t>?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23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Complete:</a:t>
            </a:r>
          </a:p>
          <a:p>
            <a:pPr marL="0" indent="0">
              <a:buNone/>
            </a:pPr>
            <a:r>
              <a:rPr lang="en-US" sz="6600" dirty="0"/>
              <a:t>-…(you/like) sport?</a:t>
            </a:r>
          </a:p>
          <a:p>
            <a:pPr marL="0" indent="0">
              <a:buNone/>
            </a:pPr>
            <a:r>
              <a:rPr lang="en-US" sz="6600" dirty="0"/>
              <a:t>-Yes. We (play) football every Friday.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23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- </a:t>
            </a:r>
            <a:r>
              <a:rPr lang="en-US" sz="5400" dirty="0">
                <a:solidFill>
                  <a:srgbClr val="FF0000"/>
                </a:solidFill>
              </a:rPr>
              <a:t>Do you like </a:t>
            </a:r>
            <a:r>
              <a:rPr lang="en-US" sz="5400" dirty="0"/>
              <a:t>sport?</a:t>
            </a:r>
          </a:p>
          <a:p>
            <a:pPr marL="0" indent="0">
              <a:buNone/>
            </a:pPr>
            <a:r>
              <a:rPr lang="en-US" sz="5400" dirty="0"/>
              <a:t>-Yes. We </a:t>
            </a:r>
            <a:r>
              <a:rPr lang="en-US" sz="5400" dirty="0">
                <a:solidFill>
                  <a:srgbClr val="FF0000"/>
                </a:solidFill>
              </a:rPr>
              <a:t>play</a:t>
            </a:r>
            <a:r>
              <a:rPr lang="en-US" sz="5400" dirty="0"/>
              <a:t> football every Friday.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5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24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Complete:</a:t>
            </a:r>
          </a:p>
          <a:p>
            <a:pPr marL="0" indent="0" algn="ctr">
              <a:buNone/>
            </a:pPr>
            <a:r>
              <a:rPr lang="en-US" sz="6600" dirty="0"/>
              <a:t>You should </a:t>
            </a:r>
            <a:r>
              <a:rPr lang="en-US" sz="6600" dirty="0" smtClean="0"/>
              <a:t>not </a:t>
            </a:r>
            <a:r>
              <a:rPr lang="en-US" sz="6600" dirty="0"/>
              <a:t>discriminate against people. It’s not right to look … </a:t>
            </a:r>
            <a:r>
              <a:rPr lang="en-US" sz="6600" dirty="0" smtClean="0"/>
              <a:t>on</a:t>
            </a:r>
            <a:r>
              <a:rPr lang="en-US" sz="6600" dirty="0" smtClean="0"/>
              <a:t> </a:t>
            </a:r>
            <a:r>
              <a:rPr lang="en-US" sz="6600" dirty="0"/>
              <a:t>others.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Complete the sentence: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She is so….She thinks only of herself!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24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You should no discriminate against people. It’s not right to look </a:t>
            </a:r>
            <a:r>
              <a:rPr lang="en-US" sz="5400" dirty="0">
                <a:solidFill>
                  <a:srgbClr val="FF0000"/>
                </a:solidFill>
              </a:rPr>
              <a:t>down</a:t>
            </a:r>
            <a:r>
              <a:rPr lang="en-US" sz="5400" dirty="0"/>
              <a:t> </a:t>
            </a:r>
            <a:r>
              <a:rPr lang="en-US" sz="5400" dirty="0" smtClean="0"/>
              <a:t>on</a:t>
            </a:r>
            <a:r>
              <a:rPr lang="en-US" sz="5400" dirty="0" smtClean="0"/>
              <a:t> </a:t>
            </a:r>
            <a:r>
              <a:rPr lang="en-US" sz="5400" dirty="0"/>
              <a:t>others.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25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Complete:</a:t>
            </a:r>
          </a:p>
          <a:p>
            <a:pPr marL="0" indent="0" algn="ctr">
              <a:buNone/>
            </a:pPr>
            <a:r>
              <a:rPr lang="en-US" sz="6600" dirty="0"/>
              <a:t>If you don’t know the word look it… in the dictionary.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25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If you don’t know the word look it </a:t>
            </a:r>
            <a:r>
              <a:rPr lang="en-US" sz="5400" dirty="0">
                <a:solidFill>
                  <a:srgbClr val="FF0000"/>
                </a:solidFill>
              </a:rPr>
              <a:t>up</a:t>
            </a:r>
            <a:r>
              <a:rPr lang="en-US" sz="5400" dirty="0"/>
              <a:t> in the dictionary.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26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What do we do with the verb when we use such words as since, for, how long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26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Have/has +</a:t>
            </a:r>
            <a:r>
              <a:rPr lang="en-US" sz="5400" dirty="0" err="1">
                <a:solidFill>
                  <a:srgbClr val="FF0000"/>
                </a:solidFill>
              </a:rPr>
              <a:t>been+V+ing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27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- Let’s go to the park. It(not/rain) now.</a:t>
            </a:r>
          </a:p>
          <a:p>
            <a:pPr marL="0" indent="0">
              <a:buNone/>
            </a:pPr>
            <a:r>
              <a:rPr lang="en-US" sz="6600" dirty="0"/>
              <a:t>-Really? It (rain) since this morning.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27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/>
              <a:t>- Let’s go to the park. It </a:t>
            </a:r>
            <a:r>
              <a:rPr lang="en-US" sz="5400" dirty="0">
                <a:solidFill>
                  <a:srgbClr val="FF0000"/>
                </a:solidFill>
              </a:rPr>
              <a:t>is not raining</a:t>
            </a:r>
            <a:r>
              <a:rPr lang="en-US" sz="5400" dirty="0"/>
              <a:t> now.</a:t>
            </a:r>
          </a:p>
          <a:p>
            <a:pPr marL="0" indent="0">
              <a:buNone/>
            </a:pPr>
            <a:r>
              <a:rPr lang="en-US" sz="5400" dirty="0"/>
              <a:t>-Really? It </a:t>
            </a:r>
            <a:r>
              <a:rPr lang="en-US" sz="5400" dirty="0">
                <a:solidFill>
                  <a:srgbClr val="FF0000"/>
                </a:solidFill>
              </a:rPr>
              <a:t>has been raining</a:t>
            </a:r>
            <a:r>
              <a:rPr lang="en-US" sz="5400" dirty="0"/>
              <a:t> since this morning.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She is so </a:t>
            </a:r>
            <a:r>
              <a:rPr lang="en-US" sz="5400" dirty="0">
                <a:solidFill>
                  <a:srgbClr val="FF0000"/>
                </a:solidFill>
              </a:rPr>
              <a:t>selfish</a:t>
            </a:r>
            <a:r>
              <a:rPr lang="en-US" sz="5400" dirty="0"/>
              <a:t>. She thinks only of herself!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10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3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Put the verbs in the correct tense: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I (save) my money for three weeks now.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3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I </a:t>
            </a:r>
            <a:r>
              <a:rPr lang="en-US" sz="5400" dirty="0">
                <a:solidFill>
                  <a:srgbClr val="FF0000"/>
                </a:solidFill>
              </a:rPr>
              <a:t>have been saving </a:t>
            </a:r>
            <a:r>
              <a:rPr lang="en-US" sz="5400" dirty="0"/>
              <a:t>my money for three weeks now.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20 points</a:t>
            </a:r>
            <a:endParaRPr lang="ru-RU" sz="4800" dirty="0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A0A0829-A2C5-467D-BCBC-66B3DCC3F1B1}"/>
              </a:ext>
            </a:extLst>
          </p:cNvPr>
          <p:cNvSpPr/>
          <p:nvPr/>
        </p:nvSpPr>
        <p:spPr>
          <a:xfrm>
            <a:off x="10464800" y="5588000"/>
            <a:ext cx="1107440" cy="9007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9143A0-CBCE-4201-812F-304B36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4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4B0DCFF-D223-496B-9D55-FF3DCB3EF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457201"/>
            <a:ext cx="7362508" cy="5403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Put the verbs in the correct tense: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…(you/see) the new King Kong film yet?</a:t>
            </a:r>
            <a:endParaRPr lang="ru-RU" sz="5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A696FD4-2590-49A5-9951-A6EBDD6E9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968240"/>
            <a:ext cx="3932237" cy="900748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10" name="Управляющая кнопка: &quot;Вперед&quot; или &quot;Следующий&quot;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04285C9-D6C3-4ECA-AC1D-AC61900FFC6C}"/>
              </a:ext>
            </a:extLst>
          </p:cNvPr>
          <p:cNvSpPr/>
          <p:nvPr/>
        </p:nvSpPr>
        <p:spPr>
          <a:xfrm>
            <a:off x="10474960" y="5648960"/>
            <a:ext cx="1016000" cy="9007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911</Words>
  <Application>Microsoft Office PowerPoint</Application>
  <PresentationFormat>Произвольный</PresentationFormat>
  <Paragraphs>246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Office Theme</vt:lpstr>
      <vt:lpstr>Spotlight 10 module 1 REVISION GAME</vt:lpstr>
      <vt:lpstr>Choose and answer</vt:lpstr>
      <vt:lpstr>1</vt:lpstr>
      <vt:lpstr>1</vt:lpstr>
      <vt:lpstr>2</vt:lpstr>
      <vt:lpstr>2</vt:lpstr>
      <vt:lpstr>3</vt:lpstr>
      <vt:lpstr>3</vt:lpstr>
      <vt:lpstr>4</vt:lpstr>
      <vt:lpstr>4</vt:lpstr>
      <vt:lpstr>5</vt:lpstr>
      <vt:lpstr>5</vt:lpstr>
      <vt:lpstr>6</vt:lpstr>
      <vt:lpstr>6</vt:lpstr>
      <vt:lpstr>7</vt:lpstr>
      <vt:lpstr>7</vt:lpstr>
      <vt:lpstr>8</vt:lpstr>
      <vt:lpstr>8</vt:lpstr>
      <vt:lpstr>9</vt:lpstr>
      <vt:lpstr>9</vt:lpstr>
      <vt:lpstr>10</vt:lpstr>
      <vt:lpstr>10</vt:lpstr>
      <vt:lpstr>11</vt:lpstr>
      <vt:lpstr>11</vt:lpstr>
      <vt:lpstr>12</vt:lpstr>
      <vt:lpstr>12</vt:lpstr>
      <vt:lpstr>13</vt:lpstr>
      <vt:lpstr>13</vt:lpstr>
      <vt:lpstr>14</vt:lpstr>
      <vt:lpstr>14</vt:lpstr>
      <vt:lpstr>15</vt:lpstr>
      <vt:lpstr>15</vt:lpstr>
      <vt:lpstr>16</vt:lpstr>
      <vt:lpstr>16</vt:lpstr>
      <vt:lpstr>17</vt:lpstr>
      <vt:lpstr>17</vt:lpstr>
      <vt:lpstr>18</vt:lpstr>
      <vt:lpstr>18</vt:lpstr>
      <vt:lpstr>19</vt:lpstr>
      <vt:lpstr>19</vt:lpstr>
      <vt:lpstr>20</vt:lpstr>
      <vt:lpstr>20</vt:lpstr>
      <vt:lpstr>21</vt:lpstr>
      <vt:lpstr>21</vt:lpstr>
      <vt:lpstr>22</vt:lpstr>
      <vt:lpstr>22</vt:lpstr>
      <vt:lpstr>23</vt:lpstr>
      <vt:lpstr>23</vt:lpstr>
      <vt:lpstr>24</vt:lpstr>
      <vt:lpstr>24</vt:lpstr>
      <vt:lpstr>25</vt:lpstr>
      <vt:lpstr>25</vt:lpstr>
      <vt:lpstr>26</vt:lpstr>
      <vt:lpstr>26</vt:lpstr>
      <vt:lpstr>27</vt:lpstr>
      <vt:lpstr>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10 module 1 REVISION GAME</dc:title>
  <dc:creator>Светлана Ерова</dc:creator>
  <cp:lastModifiedBy>Учитель</cp:lastModifiedBy>
  <cp:revision>4</cp:revision>
  <dcterms:created xsi:type="dcterms:W3CDTF">2021-10-10T13:24:01Z</dcterms:created>
  <dcterms:modified xsi:type="dcterms:W3CDTF">2021-10-13T08:16:10Z</dcterms:modified>
</cp:coreProperties>
</file>